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sldIdLst>
    <p:sldId id="256" r:id="rId2"/>
    <p:sldId id="275" r:id="rId3"/>
    <p:sldId id="272" r:id="rId4"/>
    <p:sldId id="304" r:id="rId5"/>
    <p:sldId id="302" r:id="rId6"/>
    <p:sldId id="303" r:id="rId7"/>
    <p:sldId id="290" r:id="rId8"/>
    <p:sldId id="283" r:id="rId9"/>
    <p:sldId id="284" r:id="rId10"/>
    <p:sldId id="300" r:id="rId11"/>
    <p:sldId id="305" r:id="rId12"/>
    <p:sldId id="299" r:id="rId13"/>
    <p:sldId id="286" r:id="rId14"/>
    <p:sldId id="298" r:id="rId15"/>
    <p:sldId id="292" r:id="rId16"/>
    <p:sldId id="289"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2ED1-73DF-428A-86F9-AC6CDC6604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CDE81-1CF6-4141-8583-7BF8322205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3E0E37-66C1-4DA6-B736-0987853CF26D}"/>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5" name="Footer Placeholder 4">
            <a:extLst>
              <a:ext uri="{FF2B5EF4-FFF2-40B4-BE49-F238E27FC236}">
                <a16:creationId xmlns:a16="http://schemas.microsoft.com/office/drawing/2014/main" id="{59F9D74E-1374-4401-9E40-A092A1920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BE652-F87B-4701-82AD-416646A601DB}"/>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36485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4B58-E8E6-44D0-8C99-ED52B15ADD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FE29F2-185D-4A5A-BC06-4AAB4EDDD6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A7698-2702-47A3-B50A-B33D0F528D7C}"/>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5" name="Footer Placeholder 4">
            <a:extLst>
              <a:ext uri="{FF2B5EF4-FFF2-40B4-BE49-F238E27FC236}">
                <a16:creationId xmlns:a16="http://schemas.microsoft.com/office/drawing/2014/main" id="{245DAA3C-6FC2-4B20-ACFE-3F3171809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1B8CC-7FB4-4BA0-B6DB-886E34237FC2}"/>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104539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FD5D8B-3678-47ED-A783-5DC130C7DD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69862A-99B7-4E48-B043-8EABC0C46A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48588-9381-4ADC-8746-492CAD4B0A1E}"/>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5" name="Footer Placeholder 4">
            <a:extLst>
              <a:ext uri="{FF2B5EF4-FFF2-40B4-BE49-F238E27FC236}">
                <a16:creationId xmlns:a16="http://schemas.microsoft.com/office/drawing/2014/main" id="{62A23A9C-E2D4-4C85-84C3-9138284CF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C8702-DD16-4C01-87CD-DD4044FE779E}"/>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2699186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8C692-7ADA-43D9-AA7D-E7F7A7256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9C08CF-9A31-44FB-9A82-D739151DD9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84BEE-D3FD-4C23-993E-269BDD8121A4}"/>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5" name="Footer Placeholder 4">
            <a:extLst>
              <a:ext uri="{FF2B5EF4-FFF2-40B4-BE49-F238E27FC236}">
                <a16:creationId xmlns:a16="http://schemas.microsoft.com/office/drawing/2014/main" id="{F0173DB9-E31A-4CC9-BE6A-3481DBF3B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38DF-FD4A-4167-9C59-08E3E9C72F6C}"/>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156240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C8FEC-6528-475B-BEA3-C98365F9E8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6676D8-49FF-43ED-A31C-11CAC07829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3DE15-7EAD-4F0E-806B-C24F403DC018}"/>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5" name="Footer Placeholder 4">
            <a:extLst>
              <a:ext uri="{FF2B5EF4-FFF2-40B4-BE49-F238E27FC236}">
                <a16:creationId xmlns:a16="http://schemas.microsoft.com/office/drawing/2014/main" id="{52BFB8A0-6739-4A20-8D28-D43C53371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0CFEE-2271-4EAD-85FA-8E8D4DE235F5}"/>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146143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7200-003B-4BD4-B76C-88FFA9DE6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6B646-AE46-4DAF-A25F-6083BD0D07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50802D-46BF-431A-AA01-25D0025128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0B24FA-6F0E-412B-9AB7-96AA6088CEA2}"/>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6" name="Footer Placeholder 5">
            <a:extLst>
              <a:ext uri="{FF2B5EF4-FFF2-40B4-BE49-F238E27FC236}">
                <a16:creationId xmlns:a16="http://schemas.microsoft.com/office/drawing/2014/main" id="{4B33127C-8E50-457B-9F51-17122B1ED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2FA54-98FA-4E18-BAAF-621C01F0F0F6}"/>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3280494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8EF2-0D03-499E-B7F5-CA0BC1965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781E3D-8D1A-4A6E-92A5-98594D2635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E3F877-FB42-4DBE-8A9B-CA786520D2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DFD16B-4AF6-489C-8D31-4BBB7A349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4F549-CA34-4C82-AE34-0094442253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DA2BA0-2718-4565-A155-613305B894B4}"/>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8" name="Footer Placeholder 7">
            <a:extLst>
              <a:ext uri="{FF2B5EF4-FFF2-40B4-BE49-F238E27FC236}">
                <a16:creationId xmlns:a16="http://schemas.microsoft.com/office/drawing/2014/main" id="{D60A4C3A-11E1-4F26-AA59-CC9FBF814E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574A85-88EC-4FCA-BB49-95F037AC1491}"/>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190274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611B-4C73-4D8E-834B-8F8A32A0AF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22B0E-751C-4437-971B-A0CF70F4439F}"/>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4" name="Footer Placeholder 3">
            <a:extLst>
              <a:ext uri="{FF2B5EF4-FFF2-40B4-BE49-F238E27FC236}">
                <a16:creationId xmlns:a16="http://schemas.microsoft.com/office/drawing/2014/main" id="{25824D5E-8B1B-429E-AC69-F10EE3E3A3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27474B-6010-4469-BDD2-12E3CB86F09D}"/>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83709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C7D82-C064-4EB6-8ECB-EF27FD1C27EE}"/>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3" name="Footer Placeholder 2">
            <a:extLst>
              <a:ext uri="{FF2B5EF4-FFF2-40B4-BE49-F238E27FC236}">
                <a16:creationId xmlns:a16="http://schemas.microsoft.com/office/drawing/2014/main" id="{61F60CDD-80D6-4FE8-BA03-1EEA8B0AB1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85D1C1-C982-4FC7-A68E-AE6A3ED517E4}"/>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233864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EE9-C4DE-41B4-A0AE-BE12620B09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8E0888-BDE1-45B0-92AC-BD89D04411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020000-87C0-416E-BAC6-F09E6E4D8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0335EA-BD10-434B-B4F7-EA18ACE313CD}"/>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6" name="Footer Placeholder 5">
            <a:extLst>
              <a:ext uri="{FF2B5EF4-FFF2-40B4-BE49-F238E27FC236}">
                <a16:creationId xmlns:a16="http://schemas.microsoft.com/office/drawing/2014/main" id="{D1727476-E130-4BB1-BAFE-B6E6D526A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102FD-B32D-4DF3-B11C-EF5A87997CF7}"/>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185266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D2B2-5EB4-4BD0-ABC5-3F1159135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721837-86A6-4FD7-8044-77642F1A2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71B3C2-2F56-4269-AE88-5EBAC4CDA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2224F6-33F0-4946-B8E8-FFBAAF7E2547}"/>
              </a:ext>
            </a:extLst>
          </p:cNvPr>
          <p:cNvSpPr>
            <a:spLocks noGrp="1"/>
          </p:cNvSpPr>
          <p:nvPr>
            <p:ph type="dt" sz="half" idx="10"/>
          </p:nvPr>
        </p:nvSpPr>
        <p:spPr/>
        <p:txBody>
          <a:bodyPr/>
          <a:lstStyle/>
          <a:p>
            <a:fld id="{C361A2BB-7FE1-41BB-B5C3-76B63F2EE463}" type="datetimeFigureOut">
              <a:rPr lang="en-US" smtClean="0"/>
              <a:t>8/24/2023</a:t>
            </a:fld>
            <a:endParaRPr lang="en-US"/>
          </a:p>
        </p:txBody>
      </p:sp>
      <p:sp>
        <p:nvSpPr>
          <p:cNvPr id="6" name="Footer Placeholder 5">
            <a:extLst>
              <a:ext uri="{FF2B5EF4-FFF2-40B4-BE49-F238E27FC236}">
                <a16:creationId xmlns:a16="http://schemas.microsoft.com/office/drawing/2014/main" id="{AE89DC1C-1710-4835-9960-87ACF9234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CCEF0-8EA6-439A-A440-AEAF3B4539CA}"/>
              </a:ext>
            </a:extLst>
          </p:cNvPr>
          <p:cNvSpPr>
            <a:spLocks noGrp="1"/>
          </p:cNvSpPr>
          <p:nvPr>
            <p:ph type="sldNum" sz="quarter" idx="12"/>
          </p:nvPr>
        </p:nvSpPr>
        <p:spPr/>
        <p:txBody>
          <a:bodyPr/>
          <a:lstStyle/>
          <a:p>
            <a:fld id="{DC26E9A1-643A-4E4D-BC43-C0034ED1CB92}" type="slidenum">
              <a:rPr lang="en-US" smtClean="0"/>
              <a:t>‹#›</a:t>
            </a:fld>
            <a:endParaRPr lang="en-US"/>
          </a:p>
        </p:txBody>
      </p:sp>
    </p:spTree>
    <p:extLst>
      <p:ext uri="{BB962C8B-B14F-4D97-AF65-F5344CB8AC3E}">
        <p14:creationId xmlns:p14="http://schemas.microsoft.com/office/powerpoint/2010/main" val="958595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0D91E-A5DC-42E6-97FF-5B66BA53F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D5118E-5B6B-41EB-B8A8-5E66C29E5C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0E68B-BF13-4D50-8303-4953B1B0C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1A2BB-7FE1-41BB-B5C3-76B63F2EE463}" type="datetimeFigureOut">
              <a:rPr lang="en-US" smtClean="0"/>
              <a:t>8/24/2023</a:t>
            </a:fld>
            <a:endParaRPr lang="en-US"/>
          </a:p>
        </p:txBody>
      </p:sp>
      <p:sp>
        <p:nvSpPr>
          <p:cNvPr id="5" name="Footer Placeholder 4">
            <a:extLst>
              <a:ext uri="{FF2B5EF4-FFF2-40B4-BE49-F238E27FC236}">
                <a16:creationId xmlns:a16="http://schemas.microsoft.com/office/drawing/2014/main" id="{1468FA36-7DFD-4A31-8F19-DC9E932EF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710AA9-E5F1-4510-B416-14BEA6E67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6E9A1-643A-4E4D-BC43-C0034ED1CB92}" type="slidenum">
              <a:rPr lang="en-US" smtClean="0"/>
              <a:t>‹#›</a:t>
            </a:fld>
            <a:endParaRPr lang="en-US"/>
          </a:p>
        </p:txBody>
      </p:sp>
    </p:spTree>
    <p:extLst>
      <p:ext uri="{BB962C8B-B14F-4D97-AF65-F5344CB8AC3E}">
        <p14:creationId xmlns:p14="http://schemas.microsoft.com/office/powerpoint/2010/main" val="274217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B2E3-FEE2-4E12-BA98-5EAF2E420FCA}"/>
              </a:ext>
            </a:extLst>
          </p:cNvPr>
          <p:cNvSpPr>
            <a:spLocks noGrp="1"/>
          </p:cNvSpPr>
          <p:nvPr>
            <p:ph type="ctrTitle"/>
          </p:nvPr>
        </p:nvSpPr>
        <p:spPr>
          <a:xfrm>
            <a:off x="3574088" y="352701"/>
            <a:ext cx="8160713" cy="4194750"/>
          </a:xfrm>
        </p:spPr>
        <p:txBody>
          <a:bodyPr>
            <a:normAutofit fontScale="90000"/>
          </a:bodyPr>
          <a:lstStyle/>
          <a:p>
            <a:r>
              <a:rPr lang="en-US" b="1" dirty="0">
                <a:solidFill>
                  <a:schemeClr val="accent1">
                    <a:lumMod val="75000"/>
                  </a:schemeClr>
                </a:solidFill>
                <a:latin typeface="Lucida Fax" panose="02060602050505020204" pitchFamily="18" charset="0"/>
                <a:cs typeface="Times New Roman" panose="02020603050405020304" pitchFamily="18" charset="0"/>
              </a:rPr>
              <a:t>LNHS</a:t>
            </a:r>
            <a:r>
              <a:rPr lang="en-US" dirty="0">
                <a:latin typeface="Lucida Fax" panose="02060602050505020204" pitchFamily="18" charset="0"/>
                <a:cs typeface="Times New Roman" panose="02020603050405020304" pitchFamily="18" charset="0"/>
              </a:rPr>
              <a:t> </a:t>
            </a:r>
            <a:r>
              <a:rPr lang="en-US" b="1" dirty="0">
                <a:solidFill>
                  <a:schemeClr val="accent1">
                    <a:lumMod val="75000"/>
                  </a:schemeClr>
                </a:solidFill>
                <a:latin typeface="Lucida Fax" panose="02060602050505020204" pitchFamily="18" charset="0"/>
                <a:cs typeface="Times New Roman" panose="02020603050405020304" pitchFamily="18" charset="0"/>
              </a:rPr>
              <a:t>PTSA </a:t>
            </a:r>
            <a:br>
              <a:rPr lang="en-US" dirty="0"/>
            </a:br>
            <a:r>
              <a:rPr lang="en-US" dirty="0">
                <a:solidFill>
                  <a:schemeClr val="bg2">
                    <a:lumMod val="50000"/>
                  </a:schemeClr>
                </a:solidFill>
              </a:rPr>
              <a:t>Wednesday, August 23, 2023</a:t>
            </a:r>
            <a:br>
              <a:rPr lang="en-US" dirty="0">
                <a:solidFill>
                  <a:schemeClr val="bg2">
                    <a:lumMod val="50000"/>
                  </a:schemeClr>
                </a:solidFill>
              </a:rPr>
            </a:br>
            <a:r>
              <a:rPr lang="en-US" dirty="0">
                <a:solidFill>
                  <a:schemeClr val="bg2">
                    <a:lumMod val="50000"/>
                  </a:schemeClr>
                </a:solidFill>
              </a:rPr>
              <a:t>6:30pm</a:t>
            </a:r>
            <a:br>
              <a:rPr lang="en-US" dirty="0">
                <a:solidFill>
                  <a:schemeClr val="bg2">
                    <a:lumMod val="50000"/>
                  </a:schemeClr>
                </a:solidFill>
              </a:rPr>
            </a:br>
            <a:r>
              <a:rPr lang="en-US" dirty="0">
                <a:solidFill>
                  <a:schemeClr val="bg2">
                    <a:lumMod val="50000"/>
                  </a:schemeClr>
                </a:solidFill>
              </a:rPr>
              <a:t>General Meeting</a:t>
            </a:r>
            <a:br>
              <a:rPr lang="en-US" dirty="0"/>
            </a:br>
            <a:r>
              <a:rPr lang="en-US" sz="2200" dirty="0"/>
              <a:t> </a:t>
            </a:r>
            <a:endParaRPr lang="en-US" dirty="0"/>
          </a:p>
        </p:txBody>
      </p:sp>
      <p:sp>
        <p:nvSpPr>
          <p:cNvPr id="3" name="Subtitle 2">
            <a:extLst>
              <a:ext uri="{FF2B5EF4-FFF2-40B4-BE49-F238E27FC236}">
                <a16:creationId xmlns:a16="http://schemas.microsoft.com/office/drawing/2014/main" id="{4C88237F-D0EF-4493-A3A1-FCAB7EBB7E6C}"/>
              </a:ext>
            </a:extLst>
          </p:cNvPr>
          <p:cNvSpPr>
            <a:spLocks noGrp="1"/>
          </p:cNvSpPr>
          <p:nvPr>
            <p:ph type="subTitle" idx="1"/>
          </p:nvPr>
        </p:nvSpPr>
        <p:spPr>
          <a:xfrm>
            <a:off x="1524000" y="4547451"/>
            <a:ext cx="9144000" cy="1957847"/>
          </a:xfrm>
        </p:spPr>
        <p:txBody>
          <a:bodyPr>
            <a:normAutofit/>
          </a:bodyPr>
          <a:lstStyle/>
          <a:p>
            <a:r>
              <a:rPr lang="en-US" sz="3000" dirty="0">
                <a:solidFill>
                  <a:schemeClr val="accent1">
                    <a:lumMod val="75000"/>
                  </a:schemeClr>
                </a:solidFill>
              </a:rPr>
              <a:t>Followed By </a:t>
            </a:r>
          </a:p>
          <a:p>
            <a:r>
              <a:rPr lang="en-US" sz="4800" b="1" dirty="0">
                <a:solidFill>
                  <a:schemeClr val="accent1">
                    <a:lumMod val="75000"/>
                  </a:schemeClr>
                </a:solidFill>
              </a:rPr>
              <a:t>MEET THE LEADERSHIP TEAM &amp; HOW TO GET INVOLVED AT LNHS</a:t>
            </a:r>
          </a:p>
        </p:txBody>
      </p:sp>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19" y="835048"/>
            <a:ext cx="3202450" cy="3230057"/>
          </a:xfrm>
          <a:prstGeom prst="rect">
            <a:avLst/>
          </a:prstGeom>
        </p:spPr>
      </p:pic>
    </p:spTree>
    <p:extLst>
      <p:ext uri="{BB962C8B-B14F-4D97-AF65-F5344CB8AC3E}">
        <p14:creationId xmlns:p14="http://schemas.microsoft.com/office/powerpoint/2010/main" val="2768566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3078" name="Picture 6" descr="May be an image of 6 people, table and text">
            <a:extLst>
              <a:ext uri="{FF2B5EF4-FFF2-40B4-BE49-F238E27FC236}">
                <a16:creationId xmlns:a16="http://schemas.microsoft.com/office/drawing/2014/main" id="{1FE2D311-3DD4-4C82-A2DD-77243A829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9234" y="921576"/>
            <a:ext cx="3132089" cy="261259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640" y="578968"/>
            <a:ext cx="1634812" cy="1648905"/>
          </a:xfrm>
          <a:prstGeom prst="rect">
            <a:avLst/>
          </a:prstGeom>
        </p:spPr>
      </p:pic>
      <p:sp>
        <p:nvSpPr>
          <p:cNvPr id="8" name="Title 7">
            <a:extLst>
              <a:ext uri="{FF2B5EF4-FFF2-40B4-BE49-F238E27FC236}">
                <a16:creationId xmlns:a16="http://schemas.microsoft.com/office/drawing/2014/main" id="{F5593A8E-9F43-436D-BADC-416AC9D124BF}"/>
              </a:ext>
            </a:extLst>
          </p:cNvPr>
          <p:cNvSpPr txBox="1">
            <a:spLocks/>
          </p:cNvSpPr>
          <p:nvPr/>
        </p:nvSpPr>
        <p:spPr>
          <a:xfrm>
            <a:off x="0" y="2227873"/>
            <a:ext cx="5744336" cy="280429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700" dirty="0"/>
              <a:t>STAFF </a:t>
            </a:r>
          </a:p>
          <a:p>
            <a:r>
              <a:rPr lang="en-US" sz="6700" dirty="0"/>
              <a:t>APPRECIATION</a:t>
            </a:r>
          </a:p>
          <a:p>
            <a:r>
              <a:rPr lang="en-US" sz="3100" b="1" i="1" dirty="0">
                <a:solidFill>
                  <a:schemeClr val="tx2"/>
                </a:solidFill>
              </a:rPr>
              <a:t>August - Welcome Back Breakfast</a:t>
            </a:r>
            <a:endParaRPr lang="en-US" sz="3100" b="1" dirty="0">
              <a:solidFill>
                <a:schemeClr val="tx2"/>
              </a:solidFill>
            </a:endParaRPr>
          </a:p>
        </p:txBody>
      </p:sp>
      <p:sp>
        <p:nvSpPr>
          <p:cNvPr id="11" name="Title 7">
            <a:extLst>
              <a:ext uri="{FF2B5EF4-FFF2-40B4-BE49-F238E27FC236}">
                <a16:creationId xmlns:a16="http://schemas.microsoft.com/office/drawing/2014/main" id="{86B0AC1F-DD9C-3460-D9DD-40F656A3BB81}"/>
              </a:ext>
            </a:extLst>
          </p:cNvPr>
          <p:cNvSpPr txBox="1">
            <a:spLocks/>
          </p:cNvSpPr>
          <p:nvPr/>
        </p:nvSpPr>
        <p:spPr>
          <a:xfrm>
            <a:off x="913818" y="5166844"/>
            <a:ext cx="3916699" cy="1139179"/>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1">
                    <a:lumMod val="75000"/>
                  </a:schemeClr>
                </a:solidFill>
              </a:rPr>
              <a:t>THANK YOU TO OUR  VOLUNTEERS AND COMMUNITY PARTNERS!</a:t>
            </a:r>
            <a:endParaRPr lang="en-US" sz="4000" b="1" dirty="0"/>
          </a:p>
        </p:txBody>
      </p:sp>
      <p:pic>
        <p:nvPicPr>
          <p:cNvPr id="2" name="Picture 2" descr="May be an image of 9 people, people studying, table and crowd">
            <a:extLst>
              <a:ext uri="{FF2B5EF4-FFF2-40B4-BE49-F238E27FC236}">
                <a16:creationId xmlns:a16="http://schemas.microsoft.com/office/drawing/2014/main" id="{E4EFD13A-DED7-4AE1-B84A-B558076C0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0752">
            <a:off x="5945682" y="4216476"/>
            <a:ext cx="3291840" cy="24688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May be an image of 6 people, hospital and text">
            <a:extLst>
              <a:ext uri="{FF2B5EF4-FFF2-40B4-BE49-F238E27FC236}">
                <a16:creationId xmlns:a16="http://schemas.microsoft.com/office/drawing/2014/main" id="{39D195D4-F736-46E0-B2D9-EB1FD4509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8603">
            <a:off x="8388369" y="877355"/>
            <a:ext cx="3631981" cy="313865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May be an image of 1 person and text that says '10 = 3 sam's club &lt;&gt;'">
            <a:extLst>
              <a:ext uri="{FF2B5EF4-FFF2-40B4-BE49-F238E27FC236}">
                <a16:creationId xmlns:a16="http://schemas.microsoft.com/office/drawing/2014/main" id="{563A8FC6-F596-4EC4-BC9E-9A2C22FF5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8374">
            <a:off x="9438868" y="4387156"/>
            <a:ext cx="2461914" cy="212751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46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640" y="578968"/>
            <a:ext cx="1634812" cy="1648905"/>
          </a:xfrm>
          <a:prstGeom prst="rect">
            <a:avLst/>
          </a:prstGeom>
        </p:spPr>
      </p:pic>
      <p:sp>
        <p:nvSpPr>
          <p:cNvPr id="8" name="Title 7">
            <a:extLst>
              <a:ext uri="{FF2B5EF4-FFF2-40B4-BE49-F238E27FC236}">
                <a16:creationId xmlns:a16="http://schemas.microsoft.com/office/drawing/2014/main" id="{F5593A8E-9F43-436D-BADC-416AC9D124BF}"/>
              </a:ext>
            </a:extLst>
          </p:cNvPr>
          <p:cNvSpPr txBox="1">
            <a:spLocks/>
          </p:cNvSpPr>
          <p:nvPr/>
        </p:nvSpPr>
        <p:spPr>
          <a:xfrm>
            <a:off x="0" y="2227873"/>
            <a:ext cx="5744336" cy="280429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700" dirty="0"/>
              <a:t>STAFF </a:t>
            </a:r>
          </a:p>
          <a:p>
            <a:r>
              <a:rPr lang="en-US" sz="6700" dirty="0"/>
              <a:t>APPRECIATION</a:t>
            </a:r>
          </a:p>
          <a:p>
            <a:r>
              <a:rPr lang="en-US" sz="3100" b="1" i="1" dirty="0">
                <a:solidFill>
                  <a:schemeClr val="tx2"/>
                </a:solidFill>
              </a:rPr>
              <a:t>SAVE THE DATE</a:t>
            </a:r>
          </a:p>
          <a:p>
            <a:r>
              <a:rPr lang="en-US" sz="3100" b="1" i="1" dirty="0">
                <a:solidFill>
                  <a:schemeClr val="tx2"/>
                </a:solidFill>
              </a:rPr>
              <a:t>Committee Meeting</a:t>
            </a:r>
            <a:endParaRPr lang="en-US" sz="3100" b="1" dirty="0">
              <a:solidFill>
                <a:schemeClr val="tx2"/>
              </a:solidFill>
            </a:endParaRPr>
          </a:p>
        </p:txBody>
      </p:sp>
      <p:pic>
        <p:nvPicPr>
          <p:cNvPr id="4" name="Picture 3">
            <a:extLst>
              <a:ext uri="{FF2B5EF4-FFF2-40B4-BE49-F238E27FC236}">
                <a16:creationId xmlns:a16="http://schemas.microsoft.com/office/drawing/2014/main" id="{6649C78F-7791-10BF-0888-688595D60D3D}"/>
              </a:ext>
            </a:extLst>
          </p:cNvPr>
          <p:cNvPicPr>
            <a:picLocks noChangeAspect="1"/>
          </p:cNvPicPr>
          <p:nvPr/>
        </p:nvPicPr>
        <p:blipFill rotWithShape="1">
          <a:blip r:embed="rId3"/>
          <a:srcRect t="2559" b="1551"/>
          <a:stretch/>
        </p:blipFill>
        <p:spPr>
          <a:xfrm>
            <a:off x="6790550" y="102553"/>
            <a:ext cx="3929678" cy="6649940"/>
          </a:xfrm>
          <a:prstGeom prst="rect">
            <a:avLst/>
          </a:prstGeom>
          <a:ln w="25400">
            <a:solidFill>
              <a:schemeClr val="tx1"/>
            </a:solidFill>
          </a:ln>
        </p:spPr>
      </p:pic>
    </p:spTree>
    <p:extLst>
      <p:ext uri="{BB962C8B-B14F-4D97-AF65-F5344CB8AC3E}">
        <p14:creationId xmlns:p14="http://schemas.microsoft.com/office/powerpoint/2010/main" val="969778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B81D9716-B454-0B9F-394E-9168228D4E21}"/>
              </a:ext>
            </a:extLst>
          </p:cNvPr>
          <p:cNvPicPr>
            <a:picLocks noChangeAspect="1"/>
          </p:cNvPicPr>
          <p:nvPr/>
        </p:nvPicPr>
        <p:blipFill rotWithShape="1">
          <a:blip r:embed="rId2">
            <a:extLst>
              <a:ext uri="{28A0092B-C50C-407E-A947-70E740481C1C}">
                <a14:useLocalDpi xmlns:a14="http://schemas.microsoft.com/office/drawing/2010/main" val="0"/>
              </a:ext>
            </a:extLst>
          </a:blip>
          <a:srcRect t="20361" b="23277"/>
          <a:stretch/>
        </p:blipFill>
        <p:spPr>
          <a:xfrm>
            <a:off x="1293293" y="641785"/>
            <a:ext cx="9890524" cy="5574429"/>
          </a:xfrm>
          <a:prstGeom prst="rect">
            <a:avLst/>
          </a:prstGeom>
        </p:spPr>
      </p:pic>
    </p:spTree>
    <p:extLst>
      <p:ext uri="{BB962C8B-B14F-4D97-AF65-F5344CB8AC3E}">
        <p14:creationId xmlns:p14="http://schemas.microsoft.com/office/powerpoint/2010/main" val="303464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748" y="275507"/>
            <a:ext cx="1634812" cy="1648905"/>
          </a:xfrm>
          <a:prstGeom prst="rect">
            <a:avLst/>
          </a:prstGeom>
        </p:spPr>
      </p:pic>
      <p:sp>
        <p:nvSpPr>
          <p:cNvPr id="7" name="Title 7">
            <a:extLst>
              <a:ext uri="{FF2B5EF4-FFF2-40B4-BE49-F238E27FC236}">
                <a16:creationId xmlns:a16="http://schemas.microsoft.com/office/drawing/2014/main" id="{29523FC1-274E-47D4-A618-D77BE05A0C51}"/>
              </a:ext>
            </a:extLst>
          </p:cNvPr>
          <p:cNvSpPr txBox="1">
            <a:spLocks/>
          </p:cNvSpPr>
          <p:nvPr/>
        </p:nvSpPr>
        <p:spPr>
          <a:xfrm>
            <a:off x="52302" y="1891588"/>
            <a:ext cx="6191704" cy="4073699"/>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2023-2024</a:t>
            </a:r>
          </a:p>
          <a:p>
            <a:r>
              <a:rPr lang="en-US" dirty="0"/>
              <a:t>LNHS PTSA</a:t>
            </a:r>
          </a:p>
          <a:p>
            <a:r>
              <a:rPr lang="en-US" dirty="0"/>
              <a:t>PROPOSED BUDGET</a:t>
            </a:r>
          </a:p>
          <a:p>
            <a:r>
              <a:rPr lang="en-US" sz="3400" dirty="0"/>
              <a:t>FOR APPROVAL</a:t>
            </a:r>
            <a:br>
              <a:rPr lang="en-US" sz="3400" dirty="0"/>
            </a:br>
            <a:r>
              <a:rPr lang="en-US" sz="3400" b="1" dirty="0"/>
              <a:t>Annual Budget </a:t>
            </a:r>
            <a:br>
              <a:rPr lang="en-US" sz="3400" b="1" dirty="0"/>
            </a:br>
            <a:r>
              <a:rPr lang="en-US" sz="3400" b="1" dirty="0"/>
              <a:t>July 2023 - June 2024</a:t>
            </a:r>
            <a:br>
              <a:rPr lang="en-US" sz="3400" b="1" dirty="0"/>
            </a:br>
            <a:br>
              <a:rPr lang="en-US" sz="2400" dirty="0"/>
            </a:br>
            <a:r>
              <a:rPr lang="en-US" sz="2900" b="1" u="sng" dirty="0"/>
              <a:t>Summary</a:t>
            </a:r>
            <a:br>
              <a:rPr lang="en-US" sz="2900" dirty="0"/>
            </a:br>
            <a:r>
              <a:rPr lang="en-US" sz="2900" dirty="0"/>
              <a:t>Beginning Balance - $7,259.72</a:t>
            </a:r>
          </a:p>
          <a:p>
            <a:r>
              <a:rPr lang="en-US" sz="2900" dirty="0"/>
              <a:t>Projected Income - $42,625.00</a:t>
            </a:r>
          </a:p>
          <a:p>
            <a:r>
              <a:rPr lang="en-US" sz="2900" dirty="0"/>
              <a:t>Projected Expenses - $49,866.50</a:t>
            </a:r>
          </a:p>
        </p:txBody>
      </p:sp>
      <p:pic>
        <p:nvPicPr>
          <p:cNvPr id="4" name="Picture 3">
            <a:extLst>
              <a:ext uri="{FF2B5EF4-FFF2-40B4-BE49-F238E27FC236}">
                <a16:creationId xmlns:a16="http://schemas.microsoft.com/office/drawing/2014/main" id="{D2A03E19-41DF-5D10-95F3-E7201A313DA8}"/>
              </a:ext>
            </a:extLst>
          </p:cNvPr>
          <p:cNvPicPr>
            <a:picLocks noChangeAspect="1"/>
          </p:cNvPicPr>
          <p:nvPr/>
        </p:nvPicPr>
        <p:blipFill>
          <a:blip r:embed="rId3"/>
          <a:stretch>
            <a:fillRect/>
          </a:stretch>
        </p:blipFill>
        <p:spPr>
          <a:xfrm>
            <a:off x="6403440" y="95153"/>
            <a:ext cx="5193851" cy="6667694"/>
          </a:xfrm>
          <a:prstGeom prst="rect">
            <a:avLst/>
          </a:prstGeom>
          <a:ln w="25400">
            <a:solidFill>
              <a:schemeClr val="tx1"/>
            </a:solidFill>
          </a:ln>
        </p:spPr>
      </p:pic>
    </p:spTree>
    <p:extLst>
      <p:ext uri="{BB962C8B-B14F-4D97-AF65-F5344CB8AC3E}">
        <p14:creationId xmlns:p14="http://schemas.microsoft.com/office/powerpoint/2010/main" val="307518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F8F388-A71B-4075-9740-3E3080934EAE}"/>
              </a:ext>
            </a:extLst>
          </p:cNvPr>
          <p:cNvSpPr/>
          <p:nvPr/>
        </p:nvSpPr>
        <p:spPr>
          <a:xfrm>
            <a:off x="1977656" y="383616"/>
            <a:ext cx="9790278" cy="923330"/>
          </a:xfrm>
          <a:prstGeom prst="rect">
            <a:avLst/>
          </a:prstGeom>
        </p:spPr>
        <p:txBody>
          <a:bodyPr wrap="square">
            <a:spAutoFit/>
          </a:bodyPr>
          <a:lstStyle/>
          <a:p>
            <a:pPr algn="ctr"/>
            <a:r>
              <a:rPr lang="en-US" sz="5400" dirty="0">
                <a:solidFill>
                  <a:schemeClr val="bg1"/>
                </a:solidFill>
              </a:rPr>
              <a:t>PTSA STAFF APPRECIATION</a:t>
            </a:r>
            <a:endParaRPr lang="en-US" sz="5400" dirty="0"/>
          </a:p>
        </p:txBody>
      </p:sp>
      <p:pic>
        <p:nvPicPr>
          <p:cNvPr id="4" name="Picture 3">
            <a:extLst>
              <a:ext uri="{FF2B5EF4-FFF2-40B4-BE49-F238E27FC236}">
                <a16:creationId xmlns:a16="http://schemas.microsoft.com/office/drawing/2014/main" id="{DDA6D788-3B55-423D-72B2-7AFF6E0458AC}"/>
              </a:ext>
            </a:extLst>
          </p:cNvPr>
          <p:cNvPicPr>
            <a:picLocks noChangeAspect="1"/>
          </p:cNvPicPr>
          <p:nvPr/>
        </p:nvPicPr>
        <p:blipFill>
          <a:blip r:embed="rId2"/>
          <a:stretch>
            <a:fillRect/>
          </a:stretch>
        </p:blipFill>
        <p:spPr>
          <a:xfrm>
            <a:off x="3601329" y="168126"/>
            <a:ext cx="5078437" cy="6523653"/>
          </a:xfrm>
          <a:prstGeom prst="rect">
            <a:avLst/>
          </a:prstGeom>
          <a:ln w="25400">
            <a:solidFill>
              <a:schemeClr val="tx1"/>
            </a:solidFill>
          </a:ln>
        </p:spPr>
      </p:pic>
    </p:spTree>
    <p:extLst>
      <p:ext uri="{BB962C8B-B14F-4D97-AF65-F5344CB8AC3E}">
        <p14:creationId xmlns:p14="http://schemas.microsoft.com/office/powerpoint/2010/main" val="2082630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83" y="503323"/>
            <a:ext cx="1634812" cy="1648905"/>
          </a:xfrm>
          <a:prstGeom prst="rect">
            <a:avLst/>
          </a:prstGeom>
        </p:spPr>
      </p:pic>
      <p:sp>
        <p:nvSpPr>
          <p:cNvPr id="6" name="Content Placeholder 5">
            <a:extLst>
              <a:ext uri="{FF2B5EF4-FFF2-40B4-BE49-F238E27FC236}">
                <a16:creationId xmlns:a16="http://schemas.microsoft.com/office/drawing/2014/main" id="{DA241607-C00D-4DB0-8E76-A2B956FBE3FF}"/>
              </a:ext>
            </a:extLst>
          </p:cNvPr>
          <p:cNvSpPr>
            <a:spLocks noGrp="1"/>
          </p:cNvSpPr>
          <p:nvPr>
            <p:ph sz="half" idx="1"/>
          </p:nvPr>
        </p:nvSpPr>
        <p:spPr>
          <a:xfrm>
            <a:off x="331303" y="2516041"/>
            <a:ext cx="11521689" cy="3958344"/>
          </a:xfrm>
        </p:spPr>
        <p:txBody>
          <a:bodyPr>
            <a:normAutofit fontScale="92500" lnSpcReduction="10000"/>
          </a:bodyPr>
          <a:lstStyle/>
          <a:p>
            <a:pPr marL="0" indent="0" algn="ctr">
              <a:buNone/>
            </a:pPr>
            <a:r>
              <a:rPr lang="en-US" sz="7000" b="1" dirty="0">
                <a:solidFill>
                  <a:schemeClr val="bg2">
                    <a:lumMod val="25000"/>
                  </a:schemeClr>
                </a:solidFill>
              </a:rPr>
              <a:t>www.LNHSPTSA.com</a:t>
            </a:r>
          </a:p>
          <a:p>
            <a:pPr marL="0" indent="0" algn="ctr">
              <a:buNone/>
            </a:pPr>
            <a:r>
              <a:rPr lang="en-US" sz="6800" b="1" dirty="0">
                <a:solidFill>
                  <a:schemeClr val="bg2">
                    <a:lumMod val="25000"/>
                  </a:schemeClr>
                </a:solidFill>
              </a:rPr>
              <a:t>www.Facebook.com/LNHSPTSA</a:t>
            </a:r>
          </a:p>
          <a:p>
            <a:pPr marL="0" indent="0" algn="ctr">
              <a:buNone/>
            </a:pPr>
            <a:r>
              <a:rPr lang="en-US" sz="5000" b="1" u="sng" dirty="0">
                <a:solidFill>
                  <a:srgbClr val="C00000"/>
                </a:solidFill>
              </a:rPr>
              <a:t>SAVE THE DATE</a:t>
            </a:r>
          </a:p>
          <a:p>
            <a:pPr marL="0" indent="0" algn="ctr">
              <a:buNone/>
            </a:pPr>
            <a:r>
              <a:rPr lang="en-US" sz="5200" b="1" i="1" dirty="0">
                <a:solidFill>
                  <a:srgbClr val="C00000"/>
                </a:solidFill>
              </a:rPr>
              <a:t>Next General Meeting</a:t>
            </a:r>
          </a:p>
          <a:p>
            <a:pPr marL="0" indent="0" algn="ctr">
              <a:buNone/>
            </a:pPr>
            <a:r>
              <a:rPr lang="en-US" sz="5200" b="1" i="1" dirty="0">
                <a:solidFill>
                  <a:srgbClr val="C00000"/>
                </a:solidFill>
              </a:rPr>
              <a:t>Wednesday, September 20, 2023 at 6:30pm</a:t>
            </a:r>
          </a:p>
        </p:txBody>
      </p:sp>
      <p:sp>
        <p:nvSpPr>
          <p:cNvPr id="3" name="Rectangle 2">
            <a:extLst>
              <a:ext uri="{FF2B5EF4-FFF2-40B4-BE49-F238E27FC236}">
                <a16:creationId xmlns:a16="http://schemas.microsoft.com/office/drawing/2014/main" id="{65F8F388-A71B-4075-9740-3E3080934EAE}"/>
              </a:ext>
            </a:extLst>
          </p:cNvPr>
          <p:cNvSpPr/>
          <p:nvPr/>
        </p:nvSpPr>
        <p:spPr>
          <a:xfrm>
            <a:off x="1977656" y="383616"/>
            <a:ext cx="9790278" cy="923330"/>
          </a:xfrm>
          <a:prstGeom prst="rect">
            <a:avLst/>
          </a:prstGeom>
        </p:spPr>
        <p:txBody>
          <a:bodyPr wrap="square">
            <a:spAutoFit/>
          </a:bodyPr>
          <a:lstStyle/>
          <a:p>
            <a:pPr algn="ctr"/>
            <a:r>
              <a:rPr lang="en-US" sz="5400" dirty="0">
                <a:solidFill>
                  <a:schemeClr val="bg1"/>
                </a:solidFill>
              </a:rPr>
              <a:t>PTSA STAFF APPRECIATION</a:t>
            </a:r>
            <a:endParaRPr lang="en-US" sz="5400" dirty="0"/>
          </a:p>
        </p:txBody>
      </p:sp>
      <p:sp>
        <p:nvSpPr>
          <p:cNvPr id="2" name="TextBox 1">
            <a:extLst>
              <a:ext uri="{FF2B5EF4-FFF2-40B4-BE49-F238E27FC236}">
                <a16:creationId xmlns:a16="http://schemas.microsoft.com/office/drawing/2014/main" id="{F08D8BAF-9387-41D6-98CD-8CB23FC6C013}"/>
              </a:ext>
            </a:extLst>
          </p:cNvPr>
          <p:cNvSpPr txBox="1"/>
          <p:nvPr/>
        </p:nvSpPr>
        <p:spPr>
          <a:xfrm>
            <a:off x="1892596" y="362786"/>
            <a:ext cx="7110727" cy="1938992"/>
          </a:xfrm>
          <a:prstGeom prst="rect">
            <a:avLst/>
          </a:prstGeom>
          <a:noFill/>
        </p:spPr>
        <p:txBody>
          <a:bodyPr wrap="square" rtlCol="0">
            <a:spAutoFit/>
          </a:bodyPr>
          <a:lstStyle/>
          <a:p>
            <a:pPr algn="ctr"/>
            <a:r>
              <a:rPr lang="en-US" sz="6000" b="1" dirty="0"/>
              <a:t>STAY CONNECTED</a:t>
            </a:r>
          </a:p>
          <a:p>
            <a:pPr algn="ctr"/>
            <a:r>
              <a:rPr lang="en-US" sz="6000" b="1" dirty="0"/>
              <a:t>WITH LNHS PTSA</a:t>
            </a:r>
            <a:endParaRPr lang="en-US" sz="4500" b="1" dirty="0"/>
          </a:p>
        </p:txBody>
      </p:sp>
      <p:pic>
        <p:nvPicPr>
          <p:cNvPr id="3074" name="Picture 2" descr="Free Instagram Cliparts, Download Free Instagram Cliparts png images, Free  ClipArts on Clipart Library">
            <a:extLst>
              <a:ext uri="{FF2B5EF4-FFF2-40B4-BE49-F238E27FC236}">
                <a16:creationId xmlns:a16="http://schemas.microsoft.com/office/drawing/2014/main" id="{FCCF84C7-59BF-4C65-9788-24599F961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9448" y="597878"/>
            <a:ext cx="1983544" cy="14876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clipart clipart kid 2">
            <a:extLst>
              <a:ext uri="{FF2B5EF4-FFF2-40B4-BE49-F238E27FC236}">
                <a16:creationId xmlns:a16="http://schemas.microsoft.com/office/drawing/2014/main" id="{E28E66CC-D7B8-4B94-B010-C6A254323B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46" r="2083"/>
          <a:stretch/>
        </p:blipFill>
        <p:spPr bwMode="auto">
          <a:xfrm>
            <a:off x="8499997" y="493658"/>
            <a:ext cx="1510781" cy="165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177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B2E3-FEE2-4E12-BA98-5EAF2E420FCA}"/>
              </a:ext>
            </a:extLst>
          </p:cNvPr>
          <p:cNvSpPr>
            <a:spLocks noGrp="1"/>
          </p:cNvSpPr>
          <p:nvPr>
            <p:ph type="ctrTitle"/>
          </p:nvPr>
        </p:nvSpPr>
        <p:spPr>
          <a:xfrm>
            <a:off x="148985" y="1934079"/>
            <a:ext cx="5065850" cy="2295249"/>
          </a:xfrm>
        </p:spPr>
        <p:txBody>
          <a:bodyPr>
            <a:normAutofit/>
          </a:bodyPr>
          <a:lstStyle/>
          <a:p>
            <a:r>
              <a:rPr lang="en-US" sz="5000" b="1" dirty="0">
                <a:solidFill>
                  <a:schemeClr val="accent1">
                    <a:lumMod val="75000"/>
                  </a:schemeClr>
                </a:solidFill>
                <a:latin typeface="Lucida Fax" panose="02060602050505020204" pitchFamily="18" charset="0"/>
                <a:cs typeface="Times New Roman" panose="02020603050405020304" pitchFamily="18" charset="0"/>
              </a:rPr>
              <a:t>LNHS</a:t>
            </a:r>
            <a:r>
              <a:rPr lang="en-US" sz="5000" dirty="0">
                <a:latin typeface="Lucida Fax" panose="02060602050505020204" pitchFamily="18" charset="0"/>
                <a:cs typeface="Times New Roman" panose="02020603050405020304" pitchFamily="18" charset="0"/>
              </a:rPr>
              <a:t> </a:t>
            </a:r>
            <a:r>
              <a:rPr lang="en-US" sz="5000" b="1" dirty="0">
                <a:solidFill>
                  <a:schemeClr val="accent1">
                    <a:lumMod val="75000"/>
                  </a:schemeClr>
                </a:solidFill>
                <a:latin typeface="Lucida Fax" panose="02060602050505020204" pitchFamily="18" charset="0"/>
                <a:cs typeface="Times New Roman" panose="02020603050405020304" pitchFamily="18" charset="0"/>
              </a:rPr>
              <a:t>PTSA </a:t>
            </a:r>
            <a:br>
              <a:rPr lang="en-US" sz="5000" dirty="0"/>
            </a:br>
            <a:r>
              <a:rPr lang="en-US" sz="4000" b="1" dirty="0"/>
              <a:t>August Meeting Topic</a:t>
            </a:r>
            <a:br>
              <a:rPr lang="en-US" dirty="0"/>
            </a:br>
            <a:r>
              <a:rPr lang="en-US" sz="2200" dirty="0"/>
              <a:t> </a:t>
            </a:r>
            <a:endParaRPr lang="en-US" dirty="0"/>
          </a:p>
        </p:txBody>
      </p:sp>
      <p:sp>
        <p:nvSpPr>
          <p:cNvPr id="3" name="Subtitle 2">
            <a:extLst>
              <a:ext uri="{FF2B5EF4-FFF2-40B4-BE49-F238E27FC236}">
                <a16:creationId xmlns:a16="http://schemas.microsoft.com/office/drawing/2014/main" id="{4C88237F-D0EF-4493-A3A1-FCAB7EBB7E6C}"/>
              </a:ext>
            </a:extLst>
          </p:cNvPr>
          <p:cNvSpPr>
            <a:spLocks noGrp="1"/>
          </p:cNvSpPr>
          <p:nvPr>
            <p:ph type="subTitle" idx="1"/>
          </p:nvPr>
        </p:nvSpPr>
        <p:spPr>
          <a:xfrm>
            <a:off x="148985" y="4297057"/>
            <a:ext cx="5189720" cy="2630696"/>
          </a:xfrm>
        </p:spPr>
        <p:txBody>
          <a:bodyPr>
            <a:normAutofit/>
          </a:bodyPr>
          <a:lstStyle/>
          <a:p>
            <a:r>
              <a:rPr lang="en-US" sz="5000" b="1" dirty="0">
                <a:solidFill>
                  <a:schemeClr val="accent1">
                    <a:lumMod val="75000"/>
                  </a:schemeClr>
                </a:solidFill>
              </a:rPr>
              <a:t>MEET THE LEADERSHIP TEAM</a:t>
            </a:r>
            <a:endParaRPr lang="en-US" sz="1100" b="1" dirty="0"/>
          </a:p>
        </p:txBody>
      </p:sp>
      <p:pic>
        <p:nvPicPr>
          <p:cNvPr id="2050" name="Picture 2" descr="May be an image of 1 person, big cat and text that says 'WELCOME TO THE PRIDE MRS CAMPBELL Principal WEORE Wz ARE LAKE NONA IN'">
            <a:extLst>
              <a:ext uri="{FF2B5EF4-FFF2-40B4-BE49-F238E27FC236}">
                <a16:creationId xmlns:a16="http://schemas.microsoft.com/office/drawing/2014/main" id="{697E5C9A-6818-59DA-5278-8B78C7368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705"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433" y="438707"/>
            <a:ext cx="1985028" cy="2002140"/>
          </a:xfrm>
          <a:prstGeom prst="rect">
            <a:avLst/>
          </a:prstGeom>
        </p:spPr>
      </p:pic>
    </p:spTree>
    <p:extLst>
      <p:ext uri="{BB962C8B-B14F-4D97-AF65-F5344CB8AC3E}">
        <p14:creationId xmlns:p14="http://schemas.microsoft.com/office/powerpoint/2010/main" val="351038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49230F-4948-4382-BAFE-C614AEB91895}"/>
              </a:ext>
            </a:extLst>
          </p:cNvPr>
          <p:cNvSpPr>
            <a:spLocks noGrp="1"/>
          </p:cNvSpPr>
          <p:nvPr>
            <p:ph type="title"/>
          </p:nvPr>
        </p:nvSpPr>
        <p:spPr>
          <a:xfrm>
            <a:off x="1074223" y="44694"/>
            <a:ext cx="8468833" cy="1519648"/>
          </a:xfrm>
        </p:spPr>
        <p:txBody>
          <a:bodyPr>
            <a:normAutofit/>
          </a:bodyPr>
          <a:lstStyle/>
          <a:p>
            <a:pPr algn="ctr"/>
            <a:r>
              <a:rPr lang="en-US" altLang="en-US" b="1" dirty="0" bmk="_Hlk40609761">
                <a:solidFill>
                  <a:srgbClr val="002060"/>
                </a:solidFill>
                <a:latin typeface="Arial" panose="020B0604020202020204" pitchFamily="34" charset="0"/>
                <a:ea typeface="Arial Narrow" panose="020B0606020202030204" pitchFamily="34" charset="0"/>
                <a:cs typeface="Arial" panose="020B0604020202020204" pitchFamily="34" charset="0"/>
              </a:rPr>
              <a:t>LNHS PTSA Meeting Agenda</a:t>
            </a:r>
            <a:br>
              <a:rPr lang="en-US" altLang="en-US" b="1" dirty="0" bmk="_Hlk40609761">
                <a:solidFill>
                  <a:srgbClr val="002060"/>
                </a:solidFill>
                <a:latin typeface="Arial" panose="020B0604020202020204" pitchFamily="34" charset="0"/>
                <a:ea typeface="Arial Narrow" panose="020B0606020202030204" pitchFamily="34" charset="0"/>
                <a:cs typeface="Arial" panose="020B0604020202020204" pitchFamily="34" charset="0"/>
              </a:rPr>
            </a:br>
            <a:r>
              <a:rPr lang="en-US" altLang="en-US" b="1" dirty="0" bmk="_Hlk40609761">
                <a:solidFill>
                  <a:srgbClr val="002060"/>
                </a:solidFill>
                <a:latin typeface="Arial" panose="020B0604020202020204" pitchFamily="34" charset="0"/>
                <a:ea typeface="Arial Narrow" panose="020B0606020202030204" pitchFamily="34" charset="0"/>
                <a:cs typeface="Arial" panose="020B0604020202020204" pitchFamily="34" charset="0"/>
              </a:rPr>
              <a:t>August 23, 2023</a:t>
            </a:r>
            <a:endParaRPr lang="en-US" dirty="0"/>
          </a:p>
        </p:txBody>
      </p:sp>
      <p:sp>
        <p:nvSpPr>
          <p:cNvPr id="7" name="Content Placeholder 6">
            <a:extLst>
              <a:ext uri="{FF2B5EF4-FFF2-40B4-BE49-F238E27FC236}">
                <a16:creationId xmlns:a16="http://schemas.microsoft.com/office/drawing/2014/main" id="{D3EA0BA2-9BA3-4806-9B96-A1B29D7AEB71}"/>
              </a:ext>
            </a:extLst>
          </p:cNvPr>
          <p:cNvSpPr>
            <a:spLocks noGrp="1"/>
          </p:cNvSpPr>
          <p:nvPr>
            <p:ph sz="half" idx="1"/>
          </p:nvPr>
        </p:nvSpPr>
        <p:spPr>
          <a:xfrm>
            <a:off x="251792" y="1125327"/>
            <a:ext cx="5844208" cy="5181705"/>
          </a:xfrm>
        </p:spPr>
        <p:txBody>
          <a:bodyPr>
            <a:noAutofit/>
          </a:bodyPr>
          <a:lstStyle/>
          <a:p>
            <a:pPr marL="0" lvl="0" indent="0" eaLnBrk="0" fontAlgn="base" hangingPunct="0">
              <a:lnSpc>
                <a:spcPct val="100000"/>
              </a:lnSpc>
              <a:spcBef>
                <a:spcPct val="0"/>
              </a:spcBef>
              <a:spcAft>
                <a:spcPct val="0"/>
              </a:spcAft>
              <a:buNone/>
              <a:tabLst>
                <a:tab pos="114300" algn="l"/>
              </a:tabLst>
            </a:pPr>
            <a:r>
              <a:rPr kumimoji="0" lang="en-US" altLang="en-US" sz="2400" b="1" i="0" u="sng" strike="noStrike" cap="none" normalizeH="0" baseline="0" dirty="0" bmk="_Hlk40609761">
                <a:ln>
                  <a:noFill/>
                </a:ln>
                <a:solidFill>
                  <a:schemeClr val="tx1"/>
                </a:solidFill>
                <a:effectLst/>
                <a:latin typeface="Arial" panose="020B0604020202020204" pitchFamily="34" charset="0"/>
                <a:ea typeface="Arial Narrow" panose="020B0606020202030204" pitchFamily="34" charset="0"/>
                <a:cs typeface="Arial Narrow" panose="020B0606020202030204" pitchFamily="34" charset="0"/>
              </a:rPr>
              <a:t>Agenda</a:t>
            </a:r>
            <a:r>
              <a:rPr kumimoji="0" lang="en-US" altLang="en-US" sz="2400" b="0" i="0" u="none" strike="noStrike" cap="none" normalizeH="0" baseline="0" dirty="0" bmk="_Hlk40609761">
                <a:ln>
                  <a:noFill/>
                </a:ln>
                <a:solidFill>
                  <a:schemeClr val="tx1"/>
                </a:solidFill>
                <a:effectLst/>
                <a:latin typeface="Arial" panose="020B0604020202020204" pitchFamily="34" charset="0"/>
                <a:ea typeface="Arial Narrow" panose="020B0606020202030204" pitchFamily="34" charset="0"/>
                <a:cs typeface="Arial Narrow" panose="020B0606020202030204" pitchFamily="34" charset="0"/>
              </a:rPr>
              <a:t>: </a:t>
            </a:r>
            <a:endParaRPr kumimoji="0" lang="en-US" altLang="en-US" sz="2400" b="0" i="0" u="none" strike="noStrike" cap="none" normalizeH="0" baseline="0" dirty="0" bmk="_Hlk40609761">
              <a:ln>
                <a:noFill/>
              </a:ln>
              <a:solidFill>
                <a:schemeClr val="tx1"/>
              </a:solidFill>
              <a:effectLst/>
              <a:latin typeface="Arial" panose="020B0604020202020204" pitchFamily="34" charset="0"/>
            </a:endParaRPr>
          </a:p>
          <a:p>
            <a:pPr marL="0" indent="0" eaLnBrk="0" fontAlgn="base" hangingPunct="0">
              <a:lnSpc>
                <a:spcPct val="100000"/>
              </a:lnSpc>
              <a:spcBef>
                <a:spcPct val="0"/>
              </a:spcBef>
              <a:spcAft>
                <a:spcPct val="0"/>
              </a:spcAft>
              <a:buNone/>
              <a:tabLst>
                <a:tab pos="114300" algn="l"/>
              </a:tabLst>
            </a:pPr>
            <a:r>
              <a:rPr lang="en-US" altLang="en-US" sz="1800" dirty="0" bmk="_Hlk40609761">
                <a:latin typeface="Arial" panose="020B0604020202020204" pitchFamily="34" charset="0"/>
                <a:ea typeface="Arial Narrow" panose="020B0606020202030204" pitchFamily="34" charset="0"/>
                <a:cs typeface="Arial Narrow" panose="020B0606020202030204" pitchFamily="34" charset="0"/>
              </a:rPr>
              <a:t>Welcome/Confirm Quorum</a:t>
            </a:r>
          </a:p>
          <a:p>
            <a:pPr marL="0" lvl="0" indent="0" eaLnBrk="0" fontAlgn="base" hangingPunct="0">
              <a:lnSpc>
                <a:spcPct val="100000"/>
              </a:lnSpc>
              <a:spcBef>
                <a:spcPct val="0"/>
              </a:spcBef>
              <a:spcAft>
                <a:spcPct val="0"/>
              </a:spcAft>
              <a:buNone/>
              <a:tabLst>
                <a:tab pos="114300" algn="l"/>
              </a:tabLst>
            </a:pPr>
            <a:r>
              <a:rPr lang="en-US" altLang="en-US" sz="1800" dirty="0" bmk="_Hlk40609761">
                <a:latin typeface="Arial" panose="020B0604020202020204" pitchFamily="34" charset="0"/>
                <a:ea typeface="Arial Narrow" panose="020B0606020202030204" pitchFamily="34" charset="0"/>
                <a:cs typeface="Arial Narrow" panose="020B0606020202030204" pitchFamily="34" charset="0"/>
              </a:rPr>
              <a:t>Meeting Called to Order by President</a:t>
            </a:r>
          </a:p>
          <a:p>
            <a:pPr marL="0" lvl="0" indent="0" eaLnBrk="0" fontAlgn="base" hangingPunct="0">
              <a:lnSpc>
                <a:spcPct val="100000"/>
              </a:lnSpc>
              <a:spcBef>
                <a:spcPct val="0"/>
              </a:spcBef>
              <a:spcAft>
                <a:spcPct val="0"/>
              </a:spcAft>
              <a:buNone/>
              <a:tabLst>
                <a:tab pos="114300" algn="l"/>
              </a:tabLst>
            </a:pPr>
            <a:r>
              <a:rPr lang="en-US" altLang="en-US" sz="1800" dirty="0" bmk="_Hlk40609761">
                <a:latin typeface="Arial" panose="020B0604020202020204" pitchFamily="34" charset="0"/>
                <a:ea typeface="Arial Narrow" panose="020B0606020202030204" pitchFamily="34" charset="0"/>
                <a:cs typeface="Arial Narrow" panose="020B0606020202030204" pitchFamily="34" charset="0"/>
              </a:rPr>
              <a:t>Introductions/Special Guests</a:t>
            </a:r>
          </a:p>
          <a:p>
            <a:pPr marL="0" indent="0" eaLnBrk="0" fontAlgn="base" hangingPunct="0">
              <a:lnSpc>
                <a:spcPct val="120000"/>
              </a:lnSpc>
              <a:spcBef>
                <a:spcPct val="0"/>
              </a:spcBef>
              <a:spcAft>
                <a:spcPct val="0"/>
              </a:spcAft>
              <a:buNone/>
              <a:tabLst>
                <a:tab pos="114300" algn="l"/>
              </a:tabLst>
            </a:pPr>
            <a:endParaRPr lang="en-US" altLang="en-US" sz="600" dirty="0" bmk="_Hlk40609761">
              <a:latin typeface="Arial" panose="020B0604020202020204" pitchFamily="34" charset="0"/>
            </a:endParaRPr>
          </a:p>
          <a:p>
            <a:pPr marL="0" lvl="0" indent="0" eaLnBrk="0" fontAlgn="base" hangingPunct="0">
              <a:lnSpc>
                <a:spcPct val="100000"/>
              </a:lnSpc>
              <a:spcBef>
                <a:spcPct val="0"/>
              </a:spcBef>
              <a:spcAft>
                <a:spcPct val="0"/>
              </a:spcAft>
              <a:buNone/>
              <a:tabLst>
                <a:tab pos="114300" algn="l"/>
              </a:tabLst>
            </a:pPr>
            <a:r>
              <a:rPr lang="en-US" altLang="en-US" sz="1600" u="sng"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Position</a:t>
            </a:r>
            <a:r>
              <a:rPr lang="en-US" altLang="en-US" sz="16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 			</a:t>
            </a:r>
            <a:r>
              <a:rPr lang="en-US" altLang="en-US" sz="1600" u="sng"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Board Members</a:t>
            </a:r>
            <a:endParaRPr kumimoji="0" lang="en-US" altLang="en-US" sz="1600" b="0" i="0" u="none" strike="noStrike" cap="none" normalizeH="0" baseline="0" dirty="0" bmk="_Hlk40609761">
              <a:ln>
                <a:noFill/>
              </a:ln>
              <a:solidFill>
                <a:schemeClr val="tx1"/>
              </a:solidFill>
              <a:effectLst/>
            </a:endParaRPr>
          </a:p>
          <a:p>
            <a:pPr marL="0" lvl="0" indent="0" eaLnBrk="0" fontAlgn="base" hangingPunct="0">
              <a:lnSpc>
                <a:spcPct val="100000"/>
              </a:lnSpc>
              <a:spcBef>
                <a:spcPct val="0"/>
              </a:spcBef>
              <a:spcAft>
                <a:spcPct val="0"/>
              </a:spcAft>
              <a:buNone/>
              <a:tabLst>
                <a:tab pos="114300" algn="l"/>
              </a:tabLst>
            </a:pPr>
            <a:r>
              <a:rPr lang="en-US" altLang="en-US" sz="15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President                 		Gita Raghoonandan</a:t>
            </a:r>
            <a:endParaRPr kumimoji="0" lang="en-US" altLang="en-US" sz="1500" b="0" i="0" u="none" strike="noStrike" cap="none" normalizeH="0" baseline="0" dirty="0" bmk="_Hlk40609761">
              <a:ln>
                <a:noFill/>
              </a:ln>
              <a:solidFill>
                <a:schemeClr val="tx1"/>
              </a:solidFill>
              <a:effectLst/>
            </a:endParaRPr>
          </a:p>
          <a:p>
            <a:pPr marL="0" indent="0" eaLnBrk="0" fontAlgn="base" hangingPunct="0">
              <a:lnSpc>
                <a:spcPct val="100000"/>
              </a:lnSpc>
              <a:spcBef>
                <a:spcPct val="0"/>
              </a:spcBef>
              <a:spcAft>
                <a:spcPct val="0"/>
              </a:spcAft>
              <a:buNone/>
              <a:tabLst>
                <a:tab pos="114300" algn="l"/>
              </a:tabLst>
            </a:pPr>
            <a:r>
              <a:rPr lang="en-US" altLang="en-US" sz="15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1st VP - Membership         	Brenda Meadows</a:t>
            </a:r>
            <a:endParaRPr kumimoji="0" lang="en-US" altLang="en-US" sz="1500" b="0" i="0" u="none" strike="noStrike" cap="none" normalizeH="0" baseline="0" dirty="0" bmk="_Hlk40609761">
              <a:ln>
                <a:noFill/>
              </a:ln>
              <a:solidFill>
                <a:schemeClr val="tx1"/>
              </a:solidFill>
              <a:effectLst/>
            </a:endParaRPr>
          </a:p>
          <a:p>
            <a:pPr marL="0" lvl="0" indent="0" eaLnBrk="0" fontAlgn="base" hangingPunct="0">
              <a:lnSpc>
                <a:spcPct val="100000"/>
              </a:lnSpc>
              <a:spcBef>
                <a:spcPct val="0"/>
              </a:spcBef>
              <a:spcAft>
                <a:spcPct val="0"/>
              </a:spcAft>
              <a:buNone/>
              <a:tabLst>
                <a:tab pos="114300" algn="l"/>
              </a:tabLst>
            </a:pPr>
            <a:r>
              <a:rPr lang="en-US" altLang="en-US" sz="15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Treasurer                           	Christal Feldman</a:t>
            </a:r>
            <a:endParaRPr kumimoji="0" lang="en-US" altLang="en-US" sz="1500" b="0" i="0" u="none" strike="noStrike" cap="none" normalizeH="0" baseline="0" dirty="0" bmk="_Hlk40609761">
              <a:ln>
                <a:noFill/>
              </a:ln>
              <a:solidFill>
                <a:schemeClr val="tx1"/>
              </a:solidFill>
              <a:effectLst/>
            </a:endParaRPr>
          </a:p>
          <a:p>
            <a:pPr marL="0" lvl="0" indent="0" eaLnBrk="0" fontAlgn="base" hangingPunct="0">
              <a:lnSpc>
                <a:spcPct val="100000"/>
              </a:lnSpc>
              <a:spcBef>
                <a:spcPct val="0"/>
              </a:spcBef>
              <a:spcAft>
                <a:spcPct val="0"/>
              </a:spcAft>
              <a:buNone/>
              <a:tabLst>
                <a:tab pos="114300" algn="l"/>
              </a:tabLst>
            </a:pPr>
            <a:r>
              <a:rPr lang="en-US" altLang="en-US" sz="15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Recording Secretary		Juhi Shah</a:t>
            </a:r>
            <a:endParaRPr kumimoji="0" lang="en-US" altLang="en-US" sz="1500" b="0" i="0" u="none" strike="noStrike" cap="none" normalizeH="0" baseline="0" dirty="0" bmk="_Hlk40609761">
              <a:ln>
                <a:noFill/>
              </a:ln>
              <a:solidFill>
                <a:schemeClr val="tx1"/>
              </a:solidFill>
              <a:effectLst/>
            </a:endParaRPr>
          </a:p>
          <a:p>
            <a:pPr marL="0" lvl="0" indent="0" eaLnBrk="0" fontAlgn="base" hangingPunct="0">
              <a:lnSpc>
                <a:spcPct val="120000"/>
              </a:lnSpc>
              <a:spcBef>
                <a:spcPct val="0"/>
              </a:spcBef>
              <a:spcAft>
                <a:spcPct val="0"/>
              </a:spcAft>
              <a:buNone/>
              <a:tabLst>
                <a:tab pos="114300" algn="l"/>
              </a:tabLst>
            </a:pPr>
            <a:r>
              <a:rPr lang="en-US" altLang="en-US" sz="15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Corresponding Secretary          	Gloria O’Neal </a:t>
            </a:r>
          </a:p>
          <a:p>
            <a:pPr marL="0" lvl="0" indent="0" eaLnBrk="0" fontAlgn="base" hangingPunct="0">
              <a:lnSpc>
                <a:spcPct val="120000"/>
              </a:lnSpc>
              <a:spcBef>
                <a:spcPct val="0"/>
              </a:spcBef>
              <a:spcAft>
                <a:spcPct val="0"/>
              </a:spcAft>
              <a:buNone/>
              <a:tabLst>
                <a:tab pos="114300" algn="l"/>
              </a:tabLst>
            </a:pPr>
            <a:r>
              <a:rPr lang="en-US" altLang="en-US" sz="16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			 	</a:t>
            </a:r>
            <a:r>
              <a:rPr lang="en-US" altLang="en-US" sz="1600" u="sng"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Chairs</a:t>
            </a:r>
          </a:p>
          <a:p>
            <a:pPr marL="0" indent="0" eaLnBrk="0" fontAlgn="base" hangingPunct="0">
              <a:lnSpc>
                <a:spcPct val="100000"/>
              </a:lnSpc>
              <a:spcBef>
                <a:spcPct val="0"/>
              </a:spcBef>
              <a:spcAft>
                <a:spcPct val="0"/>
              </a:spcAft>
              <a:buNone/>
              <a:tabLst>
                <a:tab pos="114300" algn="l"/>
              </a:tabLst>
            </a:pPr>
            <a:r>
              <a:rPr lang="en-US" altLang="en-US" sz="15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LWL Co-Advisors		Tania Abreu &amp; Becky Santiago</a:t>
            </a:r>
          </a:p>
          <a:p>
            <a:pPr marL="0" indent="0" eaLnBrk="0" fontAlgn="base" hangingPunct="0">
              <a:lnSpc>
                <a:spcPct val="100000"/>
              </a:lnSpc>
              <a:spcBef>
                <a:spcPct val="0"/>
              </a:spcBef>
              <a:spcAft>
                <a:spcPct val="0"/>
              </a:spcAft>
              <a:buNone/>
              <a:tabLst>
                <a:tab pos="114300" algn="l"/>
              </a:tabLst>
            </a:pPr>
            <a:r>
              <a:rPr lang="en-US" sz="1500" b="0" i="0" u="none" strike="noStrike" dirty="0">
                <a:solidFill>
                  <a:srgbClr val="000000"/>
                </a:solidFill>
                <a:effectLst/>
                <a:latin typeface="Arial" panose="020B0604020202020204" pitchFamily="34" charset="0"/>
                <a:cs typeface="Arial" panose="020B0604020202020204" pitchFamily="34" charset="0"/>
              </a:rPr>
              <a:t>Finance Chair		</a:t>
            </a:r>
            <a:r>
              <a:rPr lang="en-US" sz="1500" dirty="0">
                <a:solidFill>
                  <a:srgbClr val="000000"/>
                </a:solidFill>
                <a:latin typeface="Arial" panose="020B0604020202020204" pitchFamily="34" charset="0"/>
                <a:cs typeface="Arial" panose="020B0604020202020204" pitchFamily="34" charset="0"/>
              </a:rPr>
              <a:t>Teresa </a:t>
            </a:r>
            <a:r>
              <a:rPr lang="en-US" sz="1500" dirty="0" err="1">
                <a:solidFill>
                  <a:srgbClr val="000000"/>
                </a:solidFill>
                <a:latin typeface="Arial" panose="020B0604020202020204" pitchFamily="34" charset="0"/>
                <a:cs typeface="Arial" panose="020B0604020202020204" pitchFamily="34" charset="0"/>
              </a:rPr>
              <a:t>Gulino</a:t>
            </a:r>
            <a:endParaRPr lang="en-US" sz="1500" b="0" i="0" u="none" strike="noStrike" dirty="0">
              <a:solidFill>
                <a:srgbClr val="000000"/>
              </a:solidFill>
              <a:effectLst/>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None/>
              <a:tabLst>
                <a:tab pos="114300" algn="l"/>
              </a:tabLst>
            </a:pPr>
            <a:r>
              <a:rPr lang="en-US" sz="1500" dirty="0">
                <a:solidFill>
                  <a:srgbClr val="000000"/>
                </a:solidFill>
                <a:latin typeface="Arial" panose="020B0604020202020204" pitchFamily="34" charset="0"/>
                <a:cs typeface="Arial" panose="020B0604020202020204" pitchFamily="34" charset="0"/>
              </a:rPr>
              <a:t>Staff Appreciation		Angie Garcia &amp; Hannah Howell</a:t>
            </a:r>
          </a:p>
          <a:p>
            <a:pPr marL="0" indent="0" eaLnBrk="0" fontAlgn="base" hangingPunct="0">
              <a:lnSpc>
                <a:spcPct val="100000"/>
              </a:lnSpc>
              <a:spcBef>
                <a:spcPct val="0"/>
              </a:spcBef>
              <a:spcAft>
                <a:spcPct val="0"/>
              </a:spcAft>
              <a:buNone/>
              <a:tabLst>
                <a:tab pos="114300" algn="l"/>
              </a:tabLst>
            </a:pPr>
            <a:r>
              <a:rPr lang="en-US" sz="1500" dirty="0">
                <a:solidFill>
                  <a:srgbClr val="000000"/>
                </a:solidFill>
                <a:latin typeface="Arial" panose="020B0604020202020204" pitchFamily="34" charset="0"/>
                <a:cs typeface="Arial" panose="020B0604020202020204" pitchFamily="34" charset="0"/>
              </a:rPr>
              <a:t>Web Master		Erika Remley</a:t>
            </a:r>
          </a:p>
          <a:p>
            <a:pPr marL="0" indent="0" eaLnBrk="0" fontAlgn="base" hangingPunct="0">
              <a:lnSpc>
                <a:spcPct val="100000"/>
              </a:lnSpc>
              <a:spcBef>
                <a:spcPct val="0"/>
              </a:spcBef>
              <a:spcAft>
                <a:spcPct val="0"/>
              </a:spcAft>
              <a:buNone/>
              <a:tabLst>
                <a:tab pos="114300" algn="l"/>
              </a:tabLst>
            </a:pPr>
            <a:r>
              <a:rPr lang="en-US" altLang="en-US" sz="1500" dirty="0" bmk="_Hlk40609761">
                <a:solidFill>
                  <a:srgbClr val="1C1E21"/>
                </a:solidFill>
                <a:latin typeface="Arial" panose="020B0604020202020204" pitchFamily="34" charset="0"/>
                <a:ea typeface="Calibri" panose="020F0502020204030204" pitchFamily="34" charset="0"/>
                <a:cs typeface="Arial" panose="020B0604020202020204" pitchFamily="34" charset="0"/>
              </a:rPr>
              <a:t>Staff Liaison		Kari Grimm</a:t>
            </a:r>
            <a:r>
              <a:rPr lang="en-US" sz="1500" u="none" strike="noStrike" dirty="0">
                <a:effectLst/>
                <a:latin typeface="Arial" panose="020B0604020202020204" pitchFamily="34" charset="0"/>
                <a:cs typeface="Arial" panose="020B0604020202020204" pitchFamily="34" charset="0"/>
              </a:rPr>
              <a:t> </a:t>
            </a:r>
          </a:p>
          <a:p>
            <a:pPr marL="0" indent="0" eaLnBrk="0" fontAlgn="base" hangingPunct="0">
              <a:lnSpc>
                <a:spcPct val="100000"/>
              </a:lnSpc>
              <a:spcBef>
                <a:spcPct val="0"/>
              </a:spcBef>
              <a:spcAft>
                <a:spcPct val="0"/>
              </a:spcAft>
              <a:buNone/>
              <a:tabLst>
                <a:tab pos="114300" algn="l"/>
              </a:tabLst>
            </a:pPr>
            <a:r>
              <a:rPr lang="en-US" sz="1500" dirty="0">
                <a:latin typeface="Arial" panose="020B0604020202020204" pitchFamily="34" charset="0"/>
                <a:cs typeface="Arial" panose="020B0604020202020204" pitchFamily="34" charset="0"/>
              </a:rPr>
              <a:t>Staff Liaison		Cristen </a:t>
            </a:r>
            <a:r>
              <a:rPr lang="en-US" sz="1500" dirty="0" err="1">
                <a:latin typeface="Arial" panose="020B0604020202020204" pitchFamily="34" charset="0"/>
                <a:cs typeface="Arial" panose="020B0604020202020204" pitchFamily="34" charset="0"/>
              </a:rPr>
              <a:t>Krugh</a:t>
            </a:r>
            <a:endParaRPr lang="en-US" altLang="en-US" sz="1600" dirty="0" bmk="_Hlk40609761">
              <a:solidFill>
                <a:srgbClr val="1C1E21"/>
              </a:solidFill>
              <a:latin typeface="Arial" panose="020B0604020202020204" pitchFamily="34" charset="0"/>
              <a:ea typeface="Calibri" panose="020F0502020204030204" pitchFamily="34" charset="0"/>
              <a:cs typeface="Arial" panose="020B0604020202020204" pitchFamily="34" charset="0"/>
            </a:endParaRPr>
          </a:p>
          <a:p>
            <a:pPr marL="0" lvl="0" indent="0" eaLnBrk="0" fontAlgn="base" hangingPunct="0">
              <a:lnSpc>
                <a:spcPct val="120000"/>
              </a:lnSpc>
              <a:spcBef>
                <a:spcPct val="0"/>
              </a:spcBef>
              <a:spcAft>
                <a:spcPct val="0"/>
              </a:spcAft>
              <a:buNone/>
              <a:tabLst>
                <a:tab pos="114300" algn="l"/>
              </a:tabLst>
            </a:pPr>
            <a:endParaRPr lang="en-US" altLang="en-US" sz="1800" dirty="0" bmk="_Hlk40609761">
              <a:solidFill>
                <a:srgbClr val="1C1E21"/>
              </a:solidFill>
              <a:latin typeface="Arial" panose="020B0604020202020204" pitchFamily="34" charset="0"/>
              <a:ea typeface="Calibri" panose="020F0502020204030204" pitchFamily="34" charset="0"/>
              <a:cs typeface="Arial" panose="020B0604020202020204" pitchFamily="34" charset="0"/>
            </a:endParaRPr>
          </a:p>
          <a:p>
            <a:pPr marL="0" indent="0" eaLnBrk="0" fontAlgn="base" hangingPunct="0">
              <a:lnSpc>
                <a:spcPct val="100000"/>
              </a:lnSpc>
              <a:spcBef>
                <a:spcPct val="0"/>
              </a:spcBef>
              <a:spcAft>
                <a:spcPct val="0"/>
              </a:spcAft>
              <a:buNone/>
              <a:tabLst>
                <a:tab pos="114300" algn="l"/>
              </a:tabLst>
            </a:pPr>
            <a:endParaRPr lang="en-US" altLang="en-US" sz="1050" dirty="0" bmk="_Hlk40609761">
              <a:latin typeface="Arial" panose="020B0604020202020204" pitchFamily="34" charset="0"/>
              <a:ea typeface="Arial Narrow" panose="020B0606020202030204" pitchFamily="34" charset="0"/>
              <a:cs typeface="Arial Narrow" panose="020B0606020202030204" pitchFamily="34" charset="0"/>
            </a:endParaRPr>
          </a:p>
          <a:p>
            <a:pPr marL="0" lvl="0" indent="0" eaLnBrk="0" fontAlgn="base" hangingPunct="0">
              <a:lnSpc>
                <a:spcPct val="100000"/>
              </a:lnSpc>
              <a:spcBef>
                <a:spcPct val="0"/>
              </a:spcBef>
              <a:spcAft>
                <a:spcPct val="0"/>
              </a:spcAft>
              <a:buNone/>
              <a:tabLst>
                <a:tab pos="114300" algn="l"/>
              </a:tabLst>
            </a:pPr>
            <a:endParaRPr kumimoji="0" lang="en-US" altLang="en-US" sz="2400" b="0" i="0" u="none" strike="noStrike" cap="none" normalizeH="0" baseline="0" dirty="0" bmk="_Hlk40609761">
              <a:ln>
                <a:noFill/>
              </a:ln>
              <a:solidFill>
                <a:schemeClr val="tx1"/>
              </a:solidFill>
              <a:effectLst/>
              <a:latin typeface="Arial" panose="020B0604020202020204" pitchFamily="34" charset="0"/>
            </a:endParaRPr>
          </a:p>
        </p:txBody>
      </p:sp>
      <p:sp>
        <p:nvSpPr>
          <p:cNvPr id="8" name="Content Placeholder 7">
            <a:extLst>
              <a:ext uri="{FF2B5EF4-FFF2-40B4-BE49-F238E27FC236}">
                <a16:creationId xmlns:a16="http://schemas.microsoft.com/office/drawing/2014/main" id="{DF4D3B89-6828-40E5-9135-5C24A744AD71}"/>
              </a:ext>
            </a:extLst>
          </p:cNvPr>
          <p:cNvSpPr>
            <a:spLocks noGrp="1"/>
          </p:cNvSpPr>
          <p:nvPr>
            <p:ph sz="half" idx="2"/>
          </p:nvPr>
        </p:nvSpPr>
        <p:spPr>
          <a:xfrm>
            <a:off x="6282824" y="1564342"/>
            <a:ext cx="5701748" cy="4536980"/>
          </a:xfrm>
        </p:spPr>
        <p:txBody>
          <a:bodyPr>
            <a:normAutofit fontScale="92500" lnSpcReduction="10000"/>
          </a:bodyPr>
          <a:lstStyle/>
          <a:p>
            <a:pPr marL="0" lvl="0" indent="0" eaLnBrk="0" fontAlgn="base" hangingPunct="0">
              <a:lnSpc>
                <a:spcPct val="100000"/>
              </a:lnSpc>
              <a:spcBef>
                <a:spcPct val="0"/>
              </a:spcBef>
              <a:spcAft>
                <a:spcPct val="0"/>
              </a:spcAft>
              <a:buNone/>
              <a:tabLst>
                <a:tab pos="114300" algn="l"/>
              </a:tabLst>
            </a:pPr>
            <a:r>
              <a:rPr lang="en-US" altLang="en-US" sz="2000" b="1" u="sng" dirty="0" bmk="_Hlk40609761">
                <a:latin typeface="Arial" panose="020B0604020202020204" pitchFamily="34" charset="0"/>
                <a:ea typeface="Arial Narrow" panose="020B0606020202030204" pitchFamily="34" charset="0"/>
                <a:cs typeface="Arial Narrow" panose="020B0606020202030204" pitchFamily="34" charset="0"/>
              </a:rPr>
              <a:t>OLD BUSINESS</a:t>
            </a:r>
            <a:endParaRPr kumimoji="0" lang="en-US" altLang="en-US" sz="2000" b="0" i="0" u="none" strike="noStrike" cap="none" normalizeH="0" baseline="0" dirty="0" bmk="_Hlk40609761">
              <a:ln>
                <a:noFill/>
              </a:ln>
              <a:solidFill>
                <a:schemeClr val="tx1"/>
              </a:solidFill>
              <a:effectLst/>
              <a:latin typeface="Arial" panose="020B0604020202020204" pitchFamily="34" charset="0"/>
            </a:endParaRPr>
          </a:p>
          <a:p>
            <a:pPr marL="0" lv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Approval of Past Minutes (May)</a:t>
            </a:r>
            <a:endParaRPr kumimoji="0" lang="en-US" altLang="en-US" sz="2000" b="0" i="0" u="none" strike="noStrike" cap="none" normalizeH="0" baseline="0" dirty="0" bmk="_Hlk40609761">
              <a:ln>
                <a:noFill/>
              </a:ln>
              <a:solidFill>
                <a:schemeClr val="tx1"/>
              </a:solidFill>
              <a:effectLst/>
              <a:latin typeface="Arial" panose="020B0604020202020204" pitchFamily="34" charset="0"/>
            </a:endParaRPr>
          </a:p>
          <a:p>
            <a:pPr marL="0" lv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Review of Annual Financial Report</a:t>
            </a:r>
          </a:p>
          <a:p>
            <a:pPr marL="0" indent="0" eaLnBrk="0" fontAlgn="base" hangingPunct="0">
              <a:lnSpc>
                <a:spcPct val="120000"/>
              </a:lnSpc>
              <a:spcBef>
                <a:spcPct val="0"/>
              </a:spcBef>
              <a:spcAft>
                <a:spcPct val="0"/>
              </a:spcAft>
              <a:buNone/>
              <a:tabLst>
                <a:tab pos="114300" algn="l"/>
              </a:tabLst>
            </a:pPr>
            <a:endParaRPr lang="en-US" altLang="en-US" sz="2000" b="1" u="sng" dirty="0" bmk="_Hlk40609761">
              <a:latin typeface="Arial" panose="020B0604020202020204" pitchFamily="34" charset="0"/>
            </a:endParaRPr>
          </a:p>
          <a:p>
            <a:pPr marL="0" indent="0" eaLnBrk="0" fontAlgn="base" hangingPunct="0">
              <a:lnSpc>
                <a:spcPct val="120000"/>
              </a:lnSpc>
              <a:spcBef>
                <a:spcPct val="0"/>
              </a:spcBef>
              <a:spcAft>
                <a:spcPct val="0"/>
              </a:spcAft>
              <a:buNone/>
              <a:tabLst>
                <a:tab pos="114300" algn="l"/>
              </a:tabLst>
            </a:pPr>
            <a:r>
              <a:rPr lang="en-US" altLang="en-US" sz="2000" b="1" u="sng" dirty="0" bmk="_Hlk40609761">
                <a:latin typeface="Arial" panose="020B0604020202020204" pitchFamily="34" charset="0"/>
              </a:rPr>
              <a:t>NEW BUSINESS</a:t>
            </a:r>
          </a:p>
          <a:p>
            <a:pPr marL="0" indent="0" eaLnBrk="0" fontAlgn="base" hangingPunct="0">
              <a:lnSpc>
                <a:spcPct val="120000"/>
              </a:lnSpc>
              <a:spcBef>
                <a:spcPct val="0"/>
              </a:spcBef>
              <a:spcAft>
                <a:spcPct val="0"/>
              </a:spcAft>
              <a:buNone/>
              <a:tabLst>
                <a:tab pos="114300" algn="l"/>
              </a:tabLst>
            </a:pPr>
            <a:endParaRPr lang="en-US" altLang="en-US" sz="200" b="1" u="sng" dirty="0" bmk="_Hlk40609761">
              <a:latin typeface="Arial" panose="020B0604020202020204" pitchFamily="34" charset="0"/>
            </a:endParaRPr>
          </a:p>
          <a:p>
            <a:pPr marL="0" lv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President’s Report </a:t>
            </a:r>
          </a:p>
          <a:p>
            <a:pPr marL="0" lv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Membership Updates</a:t>
            </a:r>
          </a:p>
          <a:p>
            <a:pPr marL="0" lv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Spirit Wear Sales &amp; Legacy Brick Campaign</a:t>
            </a:r>
          </a:p>
          <a:p>
            <a:pPr mar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Staff Appreciation</a:t>
            </a:r>
          </a:p>
          <a:p>
            <a:pPr marL="0" lv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Learn with Lions</a:t>
            </a:r>
          </a:p>
          <a:p>
            <a:pPr mar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Vote on 2023-2024 Proposed Budget</a:t>
            </a:r>
          </a:p>
          <a:p>
            <a:pPr marL="0" lv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Communication Updates  </a:t>
            </a:r>
          </a:p>
          <a:p>
            <a:pPr marL="0" indent="0" eaLnBrk="0" fontAlgn="base" hangingPunct="0">
              <a:lnSpc>
                <a:spcPct val="100000"/>
              </a:lnSpc>
              <a:spcBef>
                <a:spcPct val="0"/>
              </a:spcBef>
              <a:spcAft>
                <a:spcPct val="0"/>
              </a:spcAft>
              <a:buFontTx/>
              <a:buChar char="•"/>
              <a:tabLst>
                <a:tab pos="114300" algn="l"/>
              </a:tabLst>
            </a:pPr>
            <a:r>
              <a:rPr lang="en-US" altLang="en-US" sz="2000" dirty="0" bmk="_Hlk40609761">
                <a:latin typeface="Arial" panose="020B0604020202020204" pitchFamily="34" charset="0"/>
                <a:ea typeface="Arial Narrow" panose="020B0606020202030204" pitchFamily="34" charset="0"/>
                <a:cs typeface="Arial Narrow" panose="020B0606020202030204" pitchFamily="34" charset="0"/>
              </a:rPr>
              <a:t> Next Meeting - Wednesday, September 20th</a:t>
            </a:r>
          </a:p>
          <a:p>
            <a:pPr marL="0" indent="0" eaLnBrk="0" fontAlgn="base" hangingPunct="0">
              <a:lnSpc>
                <a:spcPct val="100000"/>
              </a:lnSpc>
              <a:spcBef>
                <a:spcPct val="0"/>
              </a:spcBef>
              <a:spcAft>
                <a:spcPct val="0"/>
              </a:spcAft>
              <a:buFontTx/>
              <a:buChar char="•"/>
              <a:tabLst>
                <a:tab pos="114300" algn="l"/>
              </a:tabLst>
            </a:pPr>
            <a:endParaRPr lang="en-US" altLang="en-US" sz="1600" dirty="0" bmk="_Hlk40609761">
              <a:latin typeface="Arial" panose="020B0604020202020204" pitchFamily="34" charset="0"/>
            </a:endParaRPr>
          </a:p>
          <a:p>
            <a:pPr marL="0" lvl="0" indent="0" eaLnBrk="0" fontAlgn="base" hangingPunct="0">
              <a:lnSpc>
                <a:spcPct val="120000"/>
              </a:lnSpc>
              <a:spcBef>
                <a:spcPct val="0"/>
              </a:spcBef>
              <a:spcAft>
                <a:spcPct val="0"/>
              </a:spcAft>
              <a:buNone/>
              <a:tabLst>
                <a:tab pos="114300" algn="l"/>
              </a:tabLst>
            </a:pPr>
            <a:r>
              <a:rPr lang="en-US" altLang="en-US" sz="2000" dirty="0" bmk="_Hlk40609761">
                <a:latin typeface="Arial" panose="020B0604020202020204" pitchFamily="34" charset="0"/>
              </a:rPr>
              <a:t>Meeting Adjourned by President</a:t>
            </a:r>
            <a:endParaRPr lang="en-US" dirty="0"/>
          </a:p>
        </p:txBody>
      </p:sp>
      <p:pic>
        <p:nvPicPr>
          <p:cNvPr id="2049" name="image1.png">
            <a:extLst>
              <a:ext uri="{FF2B5EF4-FFF2-40B4-BE49-F238E27FC236}">
                <a16:creationId xmlns:a16="http://schemas.microsoft.com/office/drawing/2014/main" id="{A3EEDCB2-90B1-4FEE-9CFB-F82303789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80"/>
          <a:stretch>
            <a:fillRect/>
          </a:stretch>
        </p:blipFill>
        <p:spPr bwMode="auto">
          <a:xfrm>
            <a:off x="10028096" y="212742"/>
            <a:ext cx="1904737" cy="18297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ACE7AD2-2AF8-4756-ACD0-54B59D97A0BB}"/>
              </a:ext>
            </a:extLst>
          </p:cNvPr>
          <p:cNvSpPr>
            <a:spLocks noChangeArrowheads="1"/>
          </p:cNvSpPr>
          <p:nvPr/>
        </p:nvSpPr>
        <p:spPr bwMode="auto">
          <a:xfrm>
            <a:off x="0" y="-219763"/>
            <a:ext cx="12192000"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eaLnBrk="0" fontAlgn="base" hangingPunct="0">
              <a:spcBef>
                <a:spcPct val="0"/>
              </a:spcBef>
              <a:spcAft>
                <a:spcPct val="0"/>
              </a:spcAft>
              <a:tabLst>
                <a:tab pos="114300" algn="l"/>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14300" algn="l"/>
              </a:tabLst>
            </a:pPr>
            <a:br>
              <a:rPr kumimoji="0" lang="en-US" altLang="en-US" sz="2000" b="1" i="0" u="sng" strike="noStrike" cap="none" normalizeH="0" baseline="0" dirty="0" bmk="_Hlk40609761">
                <a:ln>
                  <a:noFill/>
                </a:ln>
                <a:solidFill>
                  <a:schemeClr val="tx1"/>
                </a:solidFill>
                <a:effectLst/>
                <a:latin typeface="Arial" panose="020B0604020202020204" pitchFamily="34" charset="0"/>
                <a:ea typeface="Arial Narrow" panose="020B0606020202030204" pitchFamily="34" charset="0"/>
                <a:cs typeface="Arial Narrow" panose="020B0606020202030204" pitchFamily="34" charset="0"/>
              </a:rPr>
            </a:br>
            <a:endParaRPr kumimoji="0" lang="en-US" altLang="en-US" sz="800" b="0" i="0" u="none" strike="noStrike" cap="none" normalizeH="0" baseline="0" dirty="0" bmk="_Hlk40609761">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6D71596-928B-47EB-A220-6CBABE2ED40F}"/>
              </a:ext>
            </a:extLst>
          </p:cNvPr>
          <p:cNvSpPr txBox="1"/>
          <p:nvPr/>
        </p:nvSpPr>
        <p:spPr>
          <a:xfrm>
            <a:off x="0" y="6291407"/>
            <a:ext cx="12192000" cy="461665"/>
          </a:xfrm>
          <a:prstGeom prst="rect">
            <a:avLst/>
          </a:prstGeom>
          <a:noFill/>
        </p:spPr>
        <p:txBody>
          <a:bodyPr wrap="square" rtlCol="0">
            <a:spAutoFit/>
          </a:bodyPr>
          <a:lstStyle/>
          <a:p>
            <a:pPr algn="ctr"/>
            <a:r>
              <a:rPr lang="en-US" altLang="en-US" sz="2400" dirty="0" bmk="_Hlk40609761">
                <a:solidFill>
                  <a:srgbClr val="002060"/>
                </a:solidFill>
                <a:latin typeface="Arial" panose="020B0604020202020204" pitchFamily="34" charset="0"/>
                <a:ea typeface="Arial Narrow" panose="020B0606020202030204" pitchFamily="34" charset="0"/>
                <a:cs typeface="Arial Narrow" panose="020B0606020202030204" pitchFamily="34" charset="0"/>
              </a:rPr>
              <a:t>August Meeting Topic: MEET THE LEADERSHIP TEAM &amp; HOW TO GET INVOLVED</a:t>
            </a:r>
            <a:endParaRPr lang="en-US" dirty="0"/>
          </a:p>
        </p:txBody>
      </p:sp>
    </p:spTree>
    <p:extLst>
      <p:ext uri="{BB962C8B-B14F-4D97-AF65-F5344CB8AC3E}">
        <p14:creationId xmlns:p14="http://schemas.microsoft.com/office/powerpoint/2010/main" val="17461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46" y="3929265"/>
            <a:ext cx="2265736" cy="2285268"/>
          </a:xfrm>
          <a:prstGeom prst="rect">
            <a:avLst/>
          </a:prstGeom>
        </p:spPr>
      </p:pic>
      <p:sp>
        <p:nvSpPr>
          <p:cNvPr id="4" name="Title 7">
            <a:extLst>
              <a:ext uri="{FF2B5EF4-FFF2-40B4-BE49-F238E27FC236}">
                <a16:creationId xmlns:a16="http://schemas.microsoft.com/office/drawing/2014/main" id="{C6B10F1F-8EF6-4A16-96D6-4376CD07C0A1}"/>
              </a:ext>
            </a:extLst>
          </p:cNvPr>
          <p:cNvSpPr>
            <a:spLocks noGrp="1"/>
          </p:cNvSpPr>
          <p:nvPr>
            <p:ph type="ctrTitle"/>
          </p:nvPr>
        </p:nvSpPr>
        <p:spPr>
          <a:xfrm>
            <a:off x="5472556" y="2859381"/>
            <a:ext cx="3208305" cy="3355152"/>
          </a:xfrm>
        </p:spPr>
        <p:txBody>
          <a:bodyPr>
            <a:normAutofit/>
          </a:bodyPr>
          <a:lstStyle/>
          <a:p>
            <a:pPr defTabSz="795528"/>
            <a:br>
              <a:rPr lang="en-US" sz="2349" b="1" kern="1200">
                <a:solidFill>
                  <a:schemeClr val="tx1"/>
                </a:solidFill>
                <a:latin typeface="+mj-lt"/>
                <a:ea typeface="+mj-ea"/>
                <a:cs typeface="+mj-cs"/>
              </a:rPr>
            </a:br>
            <a:br>
              <a:rPr lang="en-US" sz="2088" kern="1200">
                <a:solidFill>
                  <a:schemeClr val="tx1"/>
                </a:solidFill>
                <a:latin typeface="+mj-lt"/>
                <a:ea typeface="+mj-ea"/>
                <a:cs typeface="+mj-cs"/>
              </a:rPr>
            </a:br>
            <a:endParaRPr lang="en-US" b="1"/>
          </a:p>
        </p:txBody>
      </p:sp>
      <p:sp>
        <p:nvSpPr>
          <p:cNvPr id="6" name="TextBox 5">
            <a:extLst>
              <a:ext uri="{FF2B5EF4-FFF2-40B4-BE49-F238E27FC236}">
                <a16:creationId xmlns:a16="http://schemas.microsoft.com/office/drawing/2014/main" id="{1EBB7A95-CEE3-40A0-823A-4D3AC37AD0D5}"/>
              </a:ext>
            </a:extLst>
          </p:cNvPr>
          <p:cNvSpPr txBox="1"/>
          <p:nvPr/>
        </p:nvSpPr>
        <p:spPr>
          <a:xfrm>
            <a:off x="3277917" y="666938"/>
            <a:ext cx="8249112" cy="2385268"/>
          </a:xfrm>
          <a:prstGeom prst="rect">
            <a:avLst/>
          </a:prstGeom>
          <a:noFill/>
        </p:spPr>
        <p:txBody>
          <a:bodyPr wrap="square" rtlCol="0">
            <a:spAutoFit/>
          </a:bodyPr>
          <a:lstStyle/>
          <a:p>
            <a:pPr algn="ctr" defTabSz="795528">
              <a:spcAft>
                <a:spcPts val="600"/>
              </a:spcAft>
            </a:pPr>
            <a:r>
              <a:rPr lang="en-US" sz="3600" b="1" i="1" kern="1200" dirty="0">
                <a:solidFill>
                  <a:srgbClr val="000000"/>
                </a:solidFill>
                <a:latin typeface="Arial Narrow" panose="020B0606020202030204" pitchFamily="34" charset="0"/>
                <a:ea typeface="Verdana" panose="020B0604030504040204" pitchFamily="34" charset="0"/>
              </a:rPr>
              <a:t>Our mission is to make every child’s potential a reality by engaging and empowering families and communities </a:t>
            </a:r>
          </a:p>
          <a:p>
            <a:pPr algn="ctr" defTabSz="795528">
              <a:spcAft>
                <a:spcPts val="600"/>
              </a:spcAft>
            </a:pPr>
            <a:r>
              <a:rPr lang="en-US" sz="3600" b="1" i="1" kern="1200" dirty="0">
                <a:solidFill>
                  <a:srgbClr val="000000"/>
                </a:solidFill>
                <a:latin typeface="Arial Narrow" panose="020B0606020202030204" pitchFamily="34" charset="0"/>
                <a:ea typeface="Verdana" panose="020B0604030504040204" pitchFamily="34" charset="0"/>
              </a:rPr>
              <a:t>to advocate for all children.</a:t>
            </a:r>
            <a:endParaRPr lang="en-US" sz="3600" b="1" i="0" dirty="0">
              <a:solidFill>
                <a:srgbClr val="000000"/>
              </a:solidFill>
              <a:effectLst/>
              <a:latin typeface="Arial Narrow" panose="020B060602020203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8EF568C8-3896-49C5-9750-B59CEAE7135D}"/>
              </a:ext>
            </a:extLst>
          </p:cNvPr>
          <p:cNvSpPr txBox="1"/>
          <p:nvPr/>
        </p:nvSpPr>
        <p:spPr>
          <a:xfrm>
            <a:off x="3209679" y="3644815"/>
            <a:ext cx="8249112" cy="2862322"/>
          </a:xfrm>
          <a:prstGeom prst="rect">
            <a:avLst/>
          </a:prstGeom>
          <a:noFill/>
        </p:spPr>
        <p:txBody>
          <a:bodyPr wrap="square" rtlCol="0">
            <a:spAutoFit/>
          </a:bodyPr>
          <a:lstStyle/>
          <a:p>
            <a:pPr algn="ctr" defTabSz="795528">
              <a:spcAft>
                <a:spcPts val="600"/>
              </a:spcAft>
            </a:pPr>
            <a:r>
              <a:rPr lang="en-US" sz="3200" b="1" kern="1200" dirty="0">
                <a:solidFill>
                  <a:schemeClr val="tx1"/>
                </a:solidFill>
                <a:latin typeface="Arial Narrow" panose="020B0606020202030204" pitchFamily="34" charset="0"/>
              </a:rPr>
              <a:t>To help our students succeed </a:t>
            </a:r>
          </a:p>
          <a:p>
            <a:pPr algn="ctr" defTabSz="795528">
              <a:spcAft>
                <a:spcPts val="600"/>
              </a:spcAft>
            </a:pPr>
            <a:r>
              <a:rPr lang="en-US" sz="3200" b="1" kern="1200" dirty="0">
                <a:solidFill>
                  <a:schemeClr val="tx1"/>
                </a:solidFill>
                <a:latin typeface="Arial Narrow" panose="020B0606020202030204" pitchFamily="34" charset="0"/>
              </a:rPr>
              <a:t>by building strong community partnerships, </a:t>
            </a:r>
          </a:p>
          <a:p>
            <a:pPr algn="ctr" defTabSz="795528">
              <a:spcAft>
                <a:spcPts val="600"/>
              </a:spcAft>
            </a:pPr>
            <a:r>
              <a:rPr lang="en-US" sz="3200" b="1" kern="1200" dirty="0">
                <a:solidFill>
                  <a:schemeClr val="tx1"/>
                </a:solidFill>
                <a:latin typeface="Arial Narrow" panose="020B0606020202030204" pitchFamily="34" charset="0"/>
              </a:rPr>
              <a:t>supporting teachers and staff, </a:t>
            </a:r>
          </a:p>
          <a:p>
            <a:pPr algn="ctr" defTabSz="795528">
              <a:spcAft>
                <a:spcPts val="600"/>
              </a:spcAft>
            </a:pPr>
            <a:r>
              <a:rPr lang="en-US" sz="3200" b="1" kern="1200" dirty="0">
                <a:solidFill>
                  <a:schemeClr val="tx1"/>
                </a:solidFill>
                <a:latin typeface="Arial Narrow" panose="020B0606020202030204" pitchFamily="34" charset="0"/>
              </a:rPr>
              <a:t>providing quality STEM opportunities, </a:t>
            </a:r>
          </a:p>
          <a:p>
            <a:pPr algn="ctr" defTabSz="795528">
              <a:spcAft>
                <a:spcPts val="600"/>
              </a:spcAft>
            </a:pPr>
            <a:r>
              <a:rPr lang="en-US" sz="3200" b="1" kern="1200" dirty="0">
                <a:solidFill>
                  <a:schemeClr val="tx1"/>
                </a:solidFill>
                <a:latin typeface="Arial Narrow" panose="020B0606020202030204" pitchFamily="34" charset="0"/>
              </a:rPr>
              <a:t>and making college and career connections.</a:t>
            </a:r>
            <a:endParaRPr lang="en-CA" dirty="0"/>
          </a:p>
        </p:txBody>
      </p:sp>
      <p:pic>
        <p:nvPicPr>
          <p:cNvPr id="1026" name="Picture 2" descr="Florida PTA – Serving Florida">
            <a:extLst>
              <a:ext uri="{FF2B5EF4-FFF2-40B4-BE49-F238E27FC236}">
                <a16:creationId xmlns:a16="http://schemas.microsoft.com/office/drawing/2014/main" id="{8C20D3C1-E54C-5FE8-EB5D-DD5C2B2DB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07" y="451494"/>
            <a:ext cx="3004213" cy="2418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37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479" y="540862"/>
            <a:ext cx="2078079" cy="2095994"/>
          </a:xfrm>
          <a:prstGeom prst="rect">
            <a:avLst/>
          </a:prstGeom>
        </p:spPr>
      </p:pic>
      <p:sp>
        <p:nvSpPr>
          <p:cNvPr id="4" name="Title 7">
            <a:extLst>
              <a:ext uri="{FF2B5EF4-FFF2-40B4-BE49-F238E27FC236}">
                <a16:creationId xmlns:a16="http://schemas.microsoft.com/office/drawing/2014/main" id="{C6B10F1F-8EF6-4A16-96D6-4376CD07C0A1}"/>
              </a:ext>
            </a:extLst>
          </p:cNvPr>
          <p:cNvSpPr>
            <a:spLocks noGrp="1"/>
          </p:cNvSpPr>
          <p:nvPr>
            <p:ph type="ctrTitle"/>
          </p:nvPr>
        </p:nvSpPr>
        <p:spPr>
          <a:xfrm>
            <a:off x="898275" y="2157900"/>
            <a:ext cx="3677535" cy="3845859"/>
          </a:xfrm>
        </p:spPr>
        <p:txBody>
          <a:bodyPr>
            <a:normAutofit fontScale="90000"/>
          </a:bodyPr>
          <a:lstStyle/>
          <a:p>
            <a:r>
              <a:rPr lang="en-US" sz="6700" dirty="0"/>
              <a:t>PAST</a:t>
            </a:r>
            <a:br>
              <a:rPr lang="en-US" sz="6700" dirty="0"/>
            </a:br>
            <a:r>
              <a:rPr lang="en-US" sz="6700" dirty="0"/>
              <a:t>MINUTES</a:t>
            </a:r>
            <a:br>
              <a:rPr lang="en-US" dirty="0"/>
            </a:br>
            <a:r>
              <a:rPr lang="en-US" sz="3700" dirty="0"/>
              <a:t>FOR APPROVAL</a:t>
            </a:r>
            <a:br>
              <a:rPr lang="en-US" sz="2400" dirty="0"/>
            </a:br>
            <a:r>
              <a:rPr lang="en-US" sz="3000" b="1" dirty="0"/>
              <a:t>General Meeting</a:t>
            </a:r>
            <a:br>
              <a:rPr lang="en-US" sz="3000" dirty="0"/>
            </a:br>
            <a:r>
              <a:rPr lang="en-US" sz="3000" b="1" dirty="0"/>
              <a:t>May 16, 2023</a:t>
            </a:r>
            <a:br>
              <a:rPr lang="en-US" sz="2400" dirty="0"/>
            </a:br>
            <a:endParaRPr lang="en-US" b="1" dirty="0"/>
          </a:p>
        </p:txBody>
      </p:sp>
      <p:sp>
        <p:nvSpPr>
          <p:cNvPr id="3" name="Title 7">
            <a:extLst>
              <a:ext uri="{FF2B5EF4-FFF2-40B4-BE49-F238E27FC236}">
                <a16:creationId xmlns:a16="http://schemas.microsoft.com/office/drawing/2014/main" id="{E96C6E7A-962C-AD42-56CB-145692037A4B}"/>
              </a:ext>
            </a:extLst>
          </p:cNvPr>
          <p:cNvSpPr txBox="1">
            <a:spLocks/>
          </p:cNvSpPr>
          <p:nvPr/>
        </p:nvSpPr>
        <p:spPr>
          <a:xfrm>
            <a:off x="6655558" y="2157900"/>
            <a:ext cx="5143691" cy="29379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FINANCIAL REPORT</a:t>
            </a:r>
            <a:br>
              <a:rPr lang="en-US" dirty="0"/>
            </a:br>
            <a:r>
              <a:rPr lang="en-US" sz="3300" dirty="0"/>
              <a:t>FOR APPROVAL</a:t>
            </a:r>
            <a:br>
              <a:rPr lang="en-US" sz="2400" dirty="0"/>
            </a:br>
            <a:r>
              <a:rPr lang="en-US" sz="2700" b="1" dirty="0"/>
              <a:t>July 2023 Financial Report </a:t>
            </a:r>
            <a:br>
              <a:rPr lang="en-US" sz="2700" b="1" dirty="0"/>
            </a:br>
            <a:endParaRPr lang="en-US" sz="2200" b="1" i="1" dirty="0"/>
          </a:p>
        </p:txBody>
      </p:sp>
      <p:sp>
        <p:nvSpPr>
          <p:cNvPr id="6" name="Title 7">
            <a:extLst>
              <a:ext uri="{FF2B5EF4-FFF2-40B4-BE49-F238E27FC236}">
                <a16:creationId xmlns:a16="http://schemas.microsoft.com/office/drawing/2014/main" id="{85DAF1E9-BA5A-D2DA-959E-F6D57A3D5327}"/>
              </a:ext>
            </a:extLst>
          </p:cNvPr>
          <p:cNvSpPr txBox="1">
            <a:spLocks/>
          </p:cNvSpPr>
          <p:nvPr/>
        </p:nvSpPr>
        <p:spPr>
          <a:xfrm>
            <a:off x="6368129" y="4671519"/>
            <a:ext cx="5718551" cy="190670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u="sng" dirty="0"/>
              <a:t>Year to Date Summary</a:t>
            </a:r>
            <a:br>
              <a:rPr lang="en-US" sz="2400" dirty="0"/>
            </a:br>
            <a:r>
              <a:rPr lang="en-US" sz="2400" dirty="0"/>
              <a:t>2022-2023 Audit Completed on July 12, 2023</a:t>
            </a:r>
            <a:br>
              <a:rPr lang="en-US" sz="2400" dirty="0"/>
            </a:br>
            <a:r>
              <a:rPr lang="en-US" sz="2400" dirty="0"/>
              <a:t>Bank Statements and My </a:t>
            </a:r>
            <a:r>
              <a:rPr lang="en-US" sz="2400" dirty="0" err="1"/>
              <a:t>PTez</a:t>
            </a:r>
            <a:r>
              <a:rPr lang="en-US" sz="2400" dirty="0"/>
              <a:t> Balanced</a:t>
            </a:r>
            <a:br>
              <a:rPr lang="en-US" sz="2400" dirty="0"/>
            </a:br>
            <a:r>
              <a:rPr lang="en-US" sz="2400" dirty="0"/>
              <a:t>2023-2024 Beginning Balance</a:t>
            </a:r>
            <a:br>
              <a:rPr lang="en-US" sz="2400" dirty="0"/>
            </a:br>
            <a:r>
              <a:rPr lang="en-US" sz="2400" b="1" dirty="0"/>
              <a:t>$7,259.72</a:t>
            </a:r>
            <a:br>
              <a:rPr lang="en-US" sz="2400" b="1" dirty="0"/>
            </a:br>
            <a:endParaRPr lang="en-US" sz="2200" b="1" i="1" dirty="0"/>
          </a:p>
        </p:txBody>
      </p:sp>
    </p:spTree>
    <p:extLst>
      <p:ext uri="{BB962C8B-B14F-4D97-AF65-F5344CB8AC3E}">
        <p14:creationId xmlns:p14="http://schemas.microsoft.com/office/powerpoint/2010/main" val="121367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3D87D4-8F08-4B42-8233-6BBD29388422}"/>
              </a:ext>
            </a:extLst>
          </p:cNvPr>
          <p:cNvSpPr>
            <a:spLocks noGrp="1"/>
          </p:cNvSpPr>
          <p:nvPr>
            <p:ph type="ctrTitle"/>
          </p:nvPr>
        </p:nvSpPr>
        <p:spPr>
          <a:xfrm>
            <a:off x="291831" y="1424054"/>
            <a:ext cx="5143691" cy="3390931"/>
          </a:xfrm>
        </p:spPr>
        <p:txBody>
          <a:bodyPr>
            <a:normAutofit/>
          </a:bodyPr>
          <a:lstStyle/>
          <a:p>
            <a:br>
              <a:rPr lang="en-US" dirty="0"/>
            </a:br>
            <a:br>
              <a:rPr lang="en-US" sz="2700" b="1" dirty="0"/>
            </a:br>
            <a:endParaRPr lang="en-US" sz="2200" b="1" i="1" dirty="0"/>
          </a:p>
        </p:txBody>
      </p:sp>
      <p:sp>
        <p:nvSpPr>
          <p:cNvPr id="4" name="Title 7">
            <a:extLst>
              <a:ext uri="{FF2B5EF4-FFF2-40B4-BE49-F238E27FC236}">
                <a16:creationId xmlns:a16="http://schemas.microsoft.com/office/drawing/2014/main" id="{E0EDD5FE-4AE1-BF68-B885-787B3E9A6E52}"/>
              </a:ext>
            </a:extLst>
          </p:cNvPr>
          <p:cNvSpPr txBox="1">
            <a:spLocks/>
          </p:cNvSpPr>
          <p:nvPr/>
        </p:nvSpPr>
        <p:spPr>
          <a:xfrm>
            <a:off x="74420" y="4316677"/>
            <a:ext cx="5718551" cy="207632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400" b="1" dirty="0"/>
            </a:br>
            <a:endParaRPr lang="en-US" sz="2200" b="1" i="1" dirty="0"/>
          </a:p>
        </p:txBody>
      </p:sp>
      <p:pic>
        <p:nvPicPr>
          <p:cNvPr id="1032" name="Picture 8" descr="May be an image of diary and text that says 'Award Finalists Special Needs Students with Unique Abilities Award Bartram Springs Elementary PTA, Duval New Smyrna Beach Middle School PTSA, Volusia Student Advocate Award Sam Grossman MAST Academy PTSĄ, Miami- Dade Kayla Williams- Lake Buena Visa HS PTSA, Orange Maurits Acosta- Miami Dade County Council PTA/PTSA PTSA Student Involvement Award Sunset Lakes Elementary School PTSA, Broward Don Estridge High Tech Middle School PTSA, Palm Beach Hagerty High School PTSA, Seminole Student Community Service Award Lake Nona High School PTSA, Orange'">
            <a:extLst>
              <a:ext uri="{FF2B5EF4-FFF2-40B4-BE49-F238E27FC236}">
                <a16:creationId xmlns:a16="http://schemas.microsoft.com/office/drawing/2014/main" id="{E09E9D68-4BFE-4383-8745-07FE01D93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3046">
            <a:off x="8634079" y="2437013"/>
            <a:ext cx="3075272" cy="400276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May be an image of 5 people and text">
            <a:extLst>
              <a:ext uri="{FF2B5EF4-FFF2-40B4-BE49-F238E27FC236}">
                <a16:creationId xmlns:a16="http://schemas.microsoft.com/office/drawing/2014/main" id="{D536BFFF-01AF-4E7F-9FCA-E02E0F388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426" y="777894"/>
            <a:ext cx="4771054" cy="352685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7EEC18-908C-4C84-9F02-FA1D9933FC6E}"/>
              </a:ext>
            </a:extLst>
          </p:cNvPr>
          <p:cNvSpPr txBox="1"/>
          <p:nvPr/>
        </p:nvSpPr>
        <p:spPr>
          <a:xfrm>
            <a:off x="1050808" y="4438395"/>
            <a:ext cx="6476066" cy="2308324"/>
          </a:xfrm>
          <a:prstGeom prst="rect">
            <a:avLst/>
          </a:prstGeom>
          <a:noFill/>
        </p:spPr>
        <p:txBody>
          <a:bodyPr wrap="square" rtlCol="0">
            <a:spAutoFit/>
          </a:bodyPr>
          <a:lstStyle/>
          <a:p>
            <a:pPr algn="ctr"/>
            <a:r>
              <a:rPr lang="en-US" b="1" i="0" dirty="0">
                <a:solidFill>
                  <a:srgbClr val="050505"/>
                </a:solidFill>
                <a:effectLst/>
                <a:latin typeface="Segoe UI Historic" panose="020B0502040204020203" pitchFamily="34" charset="0"/>
              </a:rPr>
              <a:t>Our PTSA Board Members attended the FLORIDA PTA Leadership Conference this </a:t>
            </a:r>
            <a:r>
              <a:rPr lang="en-US" b="1" dirty="0">
                <a:solidFill>
                  <a:srgbClr val="050505"/>
                </a:solidFill>
                <a:latin typeface="Segoe UI Historic" panose="020B0502040204020203" pitchFamily="34" charset="0"/>
              </a:rPr>
              <a:t>summer </a:t>
            </a:r>
            <a:r>
              <a:rPr lang="en-US" b="1" i="0" dirty="0">
                <a:solidFill>
                  <a:srgbClr val="050505"/>
                </a:solidFill>
                <a:effectLst/>
                <a:latin typeface="Segoe UI Historic" panose="020B0502040204020203" pitchFamily="34" charset="0"/>
              </a:rPr>
              <a:t>and we are so excited to announce that our Learn with Lions Virtual Tutoring Club has been recognized by receiving the STUDENT COMMUNITY SERVICE AWARD! We are so proud of our tutors, their advisors, the LNHS Administration, our local Elementary and Middle schools and the Lake Nona Regional Chamber of Commerce </a:t>
            </a:r>
          </a:p>
          <a:p>
            <a:pPr algn="ctr"/>
            <a:r>
              <a:rPr lang="en-US" b="1" i="0" dirty="0">
                <a:solidFill>
                  <a:srgbClr val="050505"/>
                </a:solidFill>
                <a:effectLst/>
                <a:latin typeface="Segoe UI Historic" panose="020B0502040204020203" pitchFamily="34" charset="0"/>
              </a:rPr>
              <a:t>for supporting this amazing community program! </a:t>
            </a:r>
            <a:endParaRPr lang="en-CA" b="1" dirty="0"/>
          </a:p>
        </p:txBody>
      </p:sp>
      <p:pic>
        <p:nvPicPr>
          <p:cNvPr id="6" name="Picture 5" descr="A blue and white logo&#10;&#10;Description automatically generated">
            <a:extLst>
              <a:ext uri="{FF2B5EF4-FFF2-40B4-BE49-F238E27FC236}">
                <a16:creationId xmlns:a16="http://schemas.microsoft.com/office/drawing/2014/main" id="{CEA330C1-D9C8-4D8A-A574-43277E651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05" y="1591"/>
            <a:ext cx="2541322" cy="2541322"/>
          </a:xfrm>
          <a:prstGeom prst="rect">
            <a:avLst/>
          </a:prstGeom>
        </p:spPr>
      </p:pic>
      <p:pic>
        <p:nvPicPr>
          <p:cNvPr id="1030" name="Picture 6" descr="May be an image of text that says 'Florida PTA everychild.onevoice. everychild. voice. Student Community Service Award July 14, 2023 Lake Nona High School PTSA'">
            <a:extLst>
              <a:ext uri="{FF2B5EF4-FFF2-40B4-BE49-F238E27FC236}">
                <a16:creationId xmlns:a16="http://schemas.microsoft.com/office/drawing/2014/main" id="{8345F430-5E47-4FDE-96BA-BFB90E4D8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4753">
            <a:off x="6601095" y="290927"/>
            <a:ext cx="2489129" cy="331781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96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657" y="162125"/>
            <a:ext cx="2431324" cy="2452284"/>
          </a:xfrm>
          <a:prstGeom prst="rect">
            <a:avLst/>
          </a:prstGeom>
        </p:spPr>
      </p:pic>
      <p:sp>
        <p:nvSpPr>
          <p:cNvPr id="8" name="Title 7">
            <a:extLst>
              <a:ext uri="{FF2B5EF4-FFF2-40B4-BE49-F238E27FC236}">
                <a16:creationId xmlns:a16="http://schemas.microsoft.com/office/drawing/2014/main" id="{103D87D4-8F08-4B42-8233-6BBD29388422}"/>
              </a:ext>
            </a:extLst>
          </p:cNvPr>
          <p:cNvSpPr>
            <a:spLocks noGrp="1"/>
          </p:cNvSpPr>
          <p:nvPr>
            <p:ph type="ctrTitle"/>
          </p:nvPr>
        </p:nvSpPr>
        <p:spPr>
          <a:xfrm>
            <a:off x="291831" y="1424054"/>
            <a:ext cx="5143691" cy="3390931"/>
          </a:xfrm>
        </p:spPr>
        <p:txBody>
          <a:bodyPr>
            <a:normAutofit/>
          </a:bodyPr>
          <a:lstStyle/>
          <a:p>
            <a:br>
              <a:rPr lang="en-US" dirty="0"/>
            </a:br>
            <a:br>
              <a:rPr lang="en-US" sz="2700" b="1" dirty="0"/>
            </a:br>
            <a:endParaRPr lang="en-US" sz="2200" b="1" i="1" dirty="0"/>
          </a:p>
        </p:txBody>
      </p:sp>
      <p:sp>
        <p:nvSpPr>
          <p:cNvPr id="4" name="Title 7">
            <a:extLst>
              <a:ext uri="{FF2B5EF4-FFF2-40B4-BE49-F238E27FC236}">
                <a16:creationId xmlns:a16="http://schemas.microsoft.com/office/drawing/2014/main" id="{E0EDD5FE-4AE1-BF68-B885-787B3E9A6E52}"/>
              </a:ext>
            </a:extLst>
          </p:cNvPr>
          <p:cNvSpPr txBox="1">
            <a:spLocks/>
          </p:cNvSpPr>
          <p:nvPr/>
        </p:nvSpPr>
        <p:spPr>
          <a:xfrm>
            <a:off x="74420" y="4316677"/>
            <a:ext cx="5718551" cy="207632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400" b="1" dirty="0"/>
            </a:br>
            <a:endParaRPr lang="en-US" sz="2200" b="1" i="1" dirty="0"/>
          </a:p>
        </p:txBody>
      </p:sp>
      <p:pic>
        <p:nvPicPr>
          <p:cNvPr id="1028" name="Picture 4" descr="May be a graphic of text that says 'ADDitions School Volunteers'">
            <a:extLst>
              <a:ext uri="{FF2B5EF4-FFF2-40B4-BE49-F238E27FC236}">
                <a16:creationId xmlns:a16="http://schemas.microsoft.com/office/drawing/2014/main" id="{76EE672F-421B-4EBA-8A22-47298342C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646" y="3853077"/>
            <a:ext cx="5279938" cy="24522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317B01-C75E-4850-B27E-D0DBD87C1A58}"/>
              </a:ext>
            </a:extLst>
          </p:cNvPr>
          <p:cNvSpPr txBox="1"/>
          <p:nvPr/>
        </p:nvSpPr>
        <p:spPr>
          <a:xfrm>
            <a:off x="214496" y="2964548"/>
            <a:ext cx="7040348" cy="2739211"/>
          </a:xfrm>
          <a:prstGeom prst="rect">
            <a:avLst/>
          </a:prstGeom>
          <a:noFill/>
        </p:spPr>
        <p:txBody>
          <a:bodyPr wrap="square" rtlCol="0">
            <a:spAutoFit/>
          </a:bodyPr>
          <a:lstStyle/>
          <a:p>
            <a:pPr algn="ctr"/>
            <a:r>
              <a:rPr lang="en-CA" sz="2200" b="1" dirty="0">
                <a:latin typeface="Verdana" panose="020B0604030504040204" pitchFamily="34" charset="0"/>
                <a:ea typeface="Verdana" panose="020B0604030504040204" pitchFamily="34" charset="0"/>
              </a:rPr>
              <a:t>Based on our Annual Survey, </a:t>
            </a:r>
          </a:p>
          <a:p>
            <a:pPr algn="ctr"/>
            <a:r>
              <a:rPr lang="en-CA" sz="2200" b="1" dirty="0">
                <a:latin typeface="Verdana" panose="020B0604030504040204" pitchFamily="34" charset="0"/>
                <a:ea typeface="Verdana" panose="020B0604030504040204" pitchFamily="34" charset="0"/>
              </a:rPr>
              <a:t>we are planning the following programs:</a:t>
            </a:r>
          </a:p>
          <a:p>
            <a:pPr algn="ctr"/>
            <a:endParaRPr lang="en-CA" sz="22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CA" sz="2200" dirty="0">
                <a:latin typeface="Verdana" panose="020B0604030504040204" pitchFamily="34" charset="0"/>
                <a:ea typeface="Verdana" panose="020B0604030504040204" pitchFamily="34" charset="0"/>
              </a:rPr>
              <a:t>Mental Health, Stress, Anxiety</a:t>
            </a:r>
          </a:p>
          <a:p>
            <a:pPr marL="285750" indent="-285750">
              <a:buFont typeface="Arial" panose="020B0604020202020204" pitchFamily="34" charset="0"/>
              <a:buChar char="•"/>
            </a:pPr>
            <a:r>
              <a:rPr lang="en-CA" sz="2200" dirty="0">
                <a:latin typeface="Verdana" panose="020B0604030504040204" pitchFamily="34" charset="0"/>
                <a:ea typeface="Verdana" panose="020B0604030504040204" pitchFamily="34" charset="0"/>
              </a:rPr>
              <a:t>Dual Enrollment</a:t>
            </a:r>
          </a:p>
          <a:p>
            <a:pPr marL="285750" indent="-285750">
              <a:buFont typeface="Arial" panose="020B0604020202020204" pitchFamily="34" charset="0"/>
              <a:buChar char="•"/>
            </a:pPr>
            <a:r>
              <a:rPr lang="en-CA" sz="2200" dirty="0">
                <a:latin typeface="Verdana" panose="020B0604030504040204" pitchFamily="34" charset="0"/>
                <a:ea typeface="Verdana" panose="020B0604030504040204" pitchFamily="34" charset="0"/>
              </a:rPr>
              <a:t>College and Career Readiness</a:t>
            </a:r>
          </a:p>
          <a:p>
            <a:pPr marL="285750" indent="-285750">
              <a:buFont typeface="Arial" panose="020B0604020202020204" pitchFamily="34" charset="0"/>
              <a:buChar char="•"/>
            </a:pPr>
            <a:r>
              <a:rPr lang="en-CA" sz="2200" dirty="0">
                <a:latin typeface="Verdana" panose="020B0604030504040204" pitchFamily="34" charset="0"/>
                <a:ea typeface="Verdana" panose="020B0604030504040204" pitchFamily="34" charset="0"/>
              </a:rPr>
              <a:t>Safety in Schools and more…</a:t>
            </a:r>
          </a:p>
          <a:p>
            <a:pPr marL="285750" indent="-285750">
              <a:buFont typeface="Arial" panose="020B0604020202020204" pitchFamily="34" charset="0"/>
              <a:buChar char="•"/>
            </a:pPr>
            <a:endParaRPr lang="en-CA" dirty="0">
              <a:latin typeface="Verdana" panose="020B0604030504040204" pitchFamily="34" charset="0"/>
              <a:ea typeface="Verdana" panose="020B0604030504040204" pitchFamily="34" charset="0"/>
            </a:endParaRPr>
          </a:p>
        </p:txBody>
      </p:sp>
      <p:pic>
        <p:nvPicPr>
          <p:cNvPr id="1026" name="Picture 2" descr="May be an image of text that says 'OPEN HOUSE MONDAY 8/28/23 5:30PM'">
            <a:extLst>
              <a:ext uri="{FF2B5EF4-FFF2-40B4-BE49-F238E27FC236}">
                <a16:creationId xmlns:a16="http://schemas.microsoft.com/office/drawing/2014/main" id="{92D98486-2A9C-47AE-BBC6-C711D4794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194" y="760953"/>
            <a:ext cx="3485762" cy="355572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91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DE8C3-CDFC-4918-A6EA-0949B62E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895" y="191145"/>
            <a:ext cx="1454634" cy="1467174"/>
          </a:xfrm>
          <a:prstGeom prst="rect">
            <a:avLst/>
          </a:prstGeom>
        </p:spPr>
      </p:pic>
      <p:sp>
        <p:nvSpPr>
          <p:cNvPr id="6" name="Title 7">
            <a:extLst>
              <a:ext uri="{FF2B5EF4-FFF2-40B4-BE49-F238E27FC236}">
                <a16:creationId xmlns:a16="http://schemas.microsoft.com/office/drawing/2014/main" id="{7A35DBE0-7C66-4484-AAAA-344E9F530D3C}"/>
              </a:ext>
            </a:extLst>
          </p:cNvPr>
          <p:cNvSpPr>
            <a:spLocks noGrp="1"/>
          </p:cNvSpPr>
          <p:nvPr>
            <p:ph type="ctrTitle"/>
          </p:nvPr>
        </p:nvSpPr>
        <p:spPr>
          <a:xfrm>
            <a:off x="249551" y="1784931"/>
            <a:ext cx="5499322" cy="4967676"/>
          </a:xfrm>
        </p:spPr>
        <p:txBody>
          <a:bodyPr>
            <a:normAutofit fontScale="90000"/>
          </a:bodyPr>
          <a:lstStyle/>
          <a:p>
            <a:r>
              <a:rPr lang="en-US" dirty="0"/>
              <a:t>PTSA</a:t>
            </a:r>
            <a:br>
              <a:rPr lang="en-US" dirty="0"/>
            </a:br>
            <a:r>
              <a:rPr lang="en-US" dirty="0"/>
              <a:t>MEMBERSHIP</a:t>
            </a:r>
            <a:br>
              <a:rPr lang="en-US" dirty="0"/>
            </a:br>
            <a:r>
              <a:rPr lang="en-US" sz="2700" b="1" dirty="0"/>
              <a:t>Online Sales Started on July 19, 2023</a:t>
            </a:r>
            <a:br>
              <a:rPr lang="en-US" sz="2700" b="1" dirty="0"/>
            </a:br>
            <a:r>
              <a:rPr lang="en-US" sz="2700" b="1" dirty="0"/>
              <a:t>Over 400 Memberships Received </a:t>
            </a:r>
            <a:br>
              <a:rPr lang="en-US" sz="2700" b="1" dirty="0"/>
            </a:br>
            <a:r>
              <a:rPr lang="en-US" sz="2700" b="1" dirty="0"/>
              <a:t>BEFORE School Started!</a:t>
            </a:r>
            <a:br>
              <a:rPr lang="en-US" sz="2700" b="1" dirty="0"/>
            </a:br>
            <a:r>
              <a:rPr lang="en-US" sz="2700" b="1" dirty="0"/>
              <a:t>Currently 470 Memberships Received</a:t>
            </a:r>
            <a:br>
              <a:rPr lang="en-US" sz="2700" b="1" dirty="0"/>
            </a:br>
            <a:r>
              <a:rPr lang="en-US" sz="2200" b="1" i="1" dirty="0"/>
              <a:t>(Well OVER Halfway to Our Goal of 850!)</a:t>
            </a:r>
            <a:br>
              <a:rPr lang="en-US" sz="2700" b="1" dirty="0"/>
            </a:br>
            <a:r>
              <a:rPr lang="en-US" sz="2700" b="1" u="sng" dirty="0"/>
              <a:t>Membership Options</a:t>
            </a:r>
            <a:br>
              <a:rPr lang="en-US" sz="2700" b="1" u="sng" dirty="0"/>
            </a:br>
            <a:r>
              <a:rPr lang="en-US" sz="2700" b="1" dirty="0"/>
              <a:t>Parent/Adult - $10</a:t>
            </a:r>
            <a:br>
              <a:rPr lang="en-US" sz="2700" b="1" dirty="0"/>
            </a:br>
            <a:r>
              <a:rPr lang="en-US" sz="2700" b="1" dirty="0"/>
              <a:t>Teachers &amp; Staff - $5</a:t>
            </a:r>
            <a:br>
              <a:rPr lang="en-US" sz="2700" b="1" dirty="0"/>
            </a:br>
            <a:r>
              <a:rPr lang="en-US" sz="2700" b="1" dirty="0"/>
              <a:t>Students - $5</a:t>
            </a:r>
            <a:br>
              <a:rPr lang="en-US" sz="2700" b="1" dirty="0"/>
            </a:br>
            <a:r>
              <a:rPr lang="en-US" sz="2700" b="1" dirty="0"/>
              <a:t>Community Members - $10</a:t>
            </a:r>
            <a:br>
              <a:rPr lang="en-US" sz="2700" b="1" dirty="0"/>
            </a:br>
            <a:r>
              <a:rPr lang="en-US" sz="2700" b="1" dirty="0"/>
              <a:t>(Includes Discount Card)</a:t>
            </a:r>
            <a:endParaRPr lang="en-US" b="1" dirty="0"/>
          </a:p>
        </p:txBody>
      </p:sp>
      <p:pic>
        <p:nvPicPr>
          <p:cNvPr id="2050" name="Picture 2">
            <a:extLst>
              <a:ext uri="{FF2B5EF4-FFF2-40B4-BE49-F238E27FC236}">
                <a16:creationId xmlns:a16="http://schemas.microsoft.com/office/drawing/2014/main" id="{5916F95A-4DEA-4734-BF09-79A4EF59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297" y="106736"/>
            <a:ext cx="5137490" cy="666685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518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84B3E-B317-45CB-9DE3-30DF84BA3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293" y="670239"/>
            <a:ext cx="1634812" cy="1648905"/>
          </a:xfrm>
          <a:prstGeom prst="rect">
            <a:avLst/>
          </a:prstGeom>
        </p:spPr>
      </p:pic>
      <p:sp>
        <p:nvSpPr>
          <p:cNvPr id="5" name="Title 7">
            <a:extLst>
              <a:ext uri="{FF2B5EF4-FFF2-40B4-BE49-F238E27FC236}">
                <a16:creationId xmlns:a16="http://schemas.microsoft.com/office/drawing/2014/main" id="{D52520DC-A1E7-419C-895C-47F0577762B8}"/>
              </a:ext>
            </a:extLst>
          </p:cNvPr>
          <p:cNvSpPr>
            <a:spLocks noGrp="1"/>
          </p:cNvSpPr>
          <p:nvPr>
            <p:ph type="ctrTitle"/>
          </p:nvPr>
        </p:nvSpPr>
        <p:spPr>
          <a:xfrm>
            <a:off x="363398" y="1336431"/>
            <a:ext cx="5732602" cy="4607169"/>
          </a:xfrm>
        </p:spPr>
        <p:txBody>
          <a:bodyPr>
            <a:normAutofit/>
          </a:bodyPr>
          <a:lstStyle/>
          <a:p>
            <a:r>
              <a:rPr lang="en-US" dirty="0"/>
              <a:t>SPIRIT WEAR</a:t>
            </a:r>
            <a:br>
              <a:rPr lang="en-US" dirty="0"/>
            </a:br>
            <a:r>
              <a:rPr lang="en-US" sz="2700" b="1" dirty="0"/>
              <a:t>- Online Sales Started on July 19, 2023</a:t>
            </a:r>
            <a:br>
              <a:rPr lang="en-US" sz="2700" b="1" dirty="0"/>
            </a:br>
            <a:r>
              <a:rPr lang="en-US" sz="2700" b="1" dirty="0"/>
              <a:t>- New Options Available (Lanyards)</a:t>
            </a:r>
            <a:br>
              <a:rPr lang="en-US" sz="2700" b="1" dirty="0"/>
            </a:br>
            <a:r>
              <a:rPr lang="en-US" sz="2700" b="1" dirty="0"/>
              <a:t>- Currently OVER $15,000 in income</a:t>
            </a:r>
            <a:br>
              <a:rPr lang="en-US" sz="2700" b="1" dirty="0"/>
            </a:br>
            <a:r>
              <a:rPr lang="en-US" sz="2000" b="1" i="1" dirty="0"/>
              <a:t>(Return of the Pride, Athletic Games, Open House)</a:t>
            </a:r>
            <a:br>
              <a:rPr lang="en-US" sz="2000" b="1" i="1" dirty="0"/>
            </a:br>
            <a:r>
              <a:rPr lang="en-US" sz="2700" b="1" dirty="0"/>
              <a:t>- Limited Quantities &amp; Sizes Available</a:t>
            </a:r>
            <a:br>
              <a:rPr lang="en-US" sz="2700" b="1" dirty="0"/>
            </a:br>
            <a:r>
              <a:rPr lang="en-US" sz="2700" b="1" dirty="0"/>
              <a:t> - Coming Soon: Online Pre-sale with New Styles</a:t>
            </a:r>
            <a:endParaRPr lang="en-US" b="1" dirty="0"/>
          </a:p>
        </p:txBody>
      </p:sp>
      <p:pic>
        <p:nvPicPr>
          <p:cNvPr id="6" name="Picture 5">
            <a:extLst>
              <a:ext uri="{FF2B5EF4-FFF2-40B4-BE49-F238E27FC236}">
                <a16:creationId xmlns:a16="http://schemas.microsoft.com/office/drawing/2014/main" id="{41121ED3-3D60-505A-5E98-FFEC3B99B850}"/>
              </a:ext>
            </a:extLst>
          </p:cNvPr>
          <p:cNvPicPr>
            <a:picLocks noChangeAspect="1"/>
          </p:cNvPicPr>
          <p:nvPr/>
        </p:nvPicPr>
        <p:blipFill>
          <a:blip r:embed="rId3"/>
          <a:stretch>
            <a:fillRect/>
          </a:stretch>
        </p:blipFill>
        <p:spPr>
          <a:xfrm>
            <a:off x="6096000" y="324238"/>
            <a:ext cx="5471842" cy="2487201"/>
          </a:xfrm>
          <a:prstGeom prst="rect">
            <a:avLst/>
          </a:prstGeom>
          <a:ln w="25400">
            <a:solidFill>
              <a:schemeClr val="tx1"/>
            </a:solidFill>
          </a:ln>
        </p:spPr>
      </p:pic>
      <p:pic>
        <p:nvPicPr>
          <p:cNvPr id="14" name="Picture 13">
            <a:extLst>
              <a:ext uri="{FF2B5EF4-FFF2-40B4-BE49-F238E27FC236}">
                <a16:creationId xmlns:a16="http://schemas.microsoft.com/office/drawing/2014/main" id="{73F8A0FB-F084-55E8-3DD4-65FD5607607E}"/>
              </a:ext>
            </a:extLst>
          </p:cNvPr>
          <p:cNvPicPr>
            <a:picLocks noChangeAspect="1"/>
          </p:cNvPicPr>
          <p:nvPr/>
        </p:nvPicPr>
        <p:blipFill>
          <a:blip r:embed="rId4"/>
          <a:stretch>
            <a:fillRect/>
          </a:stretch>
        </p:blipFill>
        <p:spPr>
          <a:xfrm rot="571634">
            <a:off x="9619683" y="4686188"/>
            <a:ext cx="2179382" cy="1749161"/>
          </a:xfrm>
          <a:prstGeom prst="rect">
            <a:avLst/>
          </a:prstGeom>
          <a:ln w="25400">
            <a:solidFill>
              <a:schemeClr val="tx1"/>
            </a:solidFill>
          </a:ln>
        </p:spPr>
      </p:pic>
      <p:pic>
        <p:nvPicPr>
          <p:cNvPr id="16" name="Picture 15">
            <a:extLst>
              <a:ext uri="{FF2B5EF4-FFF2-40B4-BE49-F238E27FC236}">
                <a16:creationId xmlns:a16="http://schemas.microsoft.com/office/drawing/2014/main" id="{DD162A53-D081-93FE-E808-9D0696A9ADD5}"/>
              </a:ext>
            </a:extLst>
          </p:cNvPr>
          <p:cNvPicPr>
            <a:picLocks noChangeAspect="1"/>
          </p:cNvPicPr>
          <p:nvPr/>
        </p:nvPicPr>
        <p:blipFill rotWithShape="1">
          <a:blip r:embed="rId5"/>
          <a:srcRect t="12860" b="13466"/>
          <a:stretch/>
        </p:blipFill>
        <p:spPr>
          <a:xfrm rot="21154450">
            <a:off x="8563401" y="3239064"/>
            <a:ext cx="1853107" cy="1699403"/>
          </a:xfrm>
          <a:prstGeom prst="rect">
            <a:avLst/>
          </a:prstGeom>
          <a:ln w="25400">
            <a:solidFill>
              <a:schemeClr val="tx1"/>
            </a:solidFill>
          </a:ln>
        </p:spPr>
      </p:pic>
      <p:pic>
        <p:nvPicPr>
          <p:cNvPr id="8" name="Picture 7">
            <a:extLst>
              <a:ext uri="{FF2B5EF4-FFF2-40B4-BE49-F238E27FC236}">
                <a16:creationId xmlns:a16="http://schemas.microsoft.com/office/drawing/2014/main" id="{BBC66D5C-AFB7-53B1-F253-01C9119881FC}"/>
              </a:ext>
            </a:extLst>
          </p:cNvPr>
          <p:cNvPicPr>
            <a:picLocks noChangeAspect="1"/>
          </p:cNvPicPr>
          <p:nvPr/>
        </p:nvPicPr>
        <p:blipFill>
          <a:blip r:embed="rId6"/>
          <a:stretch>
            <a:fillRect/>
          </a:stretch>
        </p:blipFill>
        <p:spPr>
          <a:xfrm>
            <a:off x="5963021" y="4235760"/>
            <a:ext cx="2361846" cy="2367887"/>
          </a:xfrm>
          <a:prstGeom prst="rect">
            <a:avLst/>
          </a:prstGeom>
          <a:ln w="25400">
            <a:solidFill>
              <a:schemeClr val="tx1"/>
            </a:solidFill>
          </a:ln>
        </p:spPr>
      </p:pic>
    </p:spTree>
    <p:extLst>
      <p:ext uri="{BB962C8B-B14F-4D97-AF65-F5344CB8AC3E}">
        <p14:creationId xmlns:p14="http://schemas.microsoft.com/office/powerpoint/2010/main" val="372042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1DC68-BB24-46B6-B49D-A783EF86F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624" y="663837"/>
            <a:ext cx="1634812" cy="1648905"/>
          </a:xfrm>
          <a:prstGeom prst="rect">
            <a:avLst/>
          </a:prstGeom>
        </p:spPr>
      </p:pic>
      <p:sp>
        <p:nvSpPr>
          <p:cNvPr id="6" name="Title 7">
            <a:extLst>
              <a:ext uri="{FF2B5EF4-FFF2-40B4-BE49-F238E27FC236}">
                <a16:creationId xmlns:a16="http://schemas.microsoft.com/office/drawing/2014/main" id="{EAFAAB0C-E307-41F2-B7D0-542AAEA73D1A}"/>
              </a:ext>
            </a:extLst>
          </p:cNvPr>
          <p:cNvSpPr txBox="1">
            <a:spLocks/>
          </p:cNvSpPr>
          <p:nvPr/>
        </p:nvSpPr>
        <p:spPr>
          <a:xfrm>
            <a:off x="249551" y="2393011"/>
            <a:ext cx="4688958" cy="296678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LEGACY</a:t>
            </a:r>
          </a:p>
          <a:p>
            <a:r>
              <a:rPr lang="en-US" dirty="0"/>
              <a:t>BRICK SALES</a:t>
            </a:r>
            <a:br>
              <a:rPr lang="en-US" dirty="0"/>
            </a:br>
            <a:r>
              <a:rPr lang="en-US" sz="2700" b="1" dirty="0"/>
              <a:t>Great Gift for Seniors &amp; Alumni</a:t>
            </a:r>
          </a:p>
          <a:p>
            <a:r>
              <a:rPr lang="en-US" sz="2700" b="1" dirty="0"/>
              <a:t>Special Pricing for Clubs</a:t>
            </a:r>
          </a:p>
          <a:p>
            <a:r>
              <a:rPr lang="en-US" sz="2700" b="1" dirty="0"/>
              <a:t>Business Bricks Available</a:t>
            </a:r>
          </a:p>
        </p:txBody>
      </p:sp>
      <p:pic>
        <p:nvPicPr>
          <p:cNvPr id="10" name="Picture 9">
            <a:extLst>
              <a:ext uri="{FF2B5EF4-FFF2-40B4-BE49-F238E27FC236}">
                <a16:creationId xmlns:a16="http://schemas.microsoft.com/office/drawing/2014/main" id="{2563103A-986F-A908-903E-4C07A788471E}"/>
              </a:ext>
            </a:extLst>
          </p:cNvPr>
          <p:cNvPicPr>
            <a:picLocks noChangeAspect="1"/>
          </p:cNvPicPr>
          <p:nvPr/>
        </p:nvPicPr>
        <p:blipFill>
          <a:blip r:embed="rId3"/>
          <a:stretch>
            <a:fillRect/>
          </a:stretch>
        </p:blipFill>
        <p:spPr>
          <a:xfrm>
            <a:off x="6281260" y="205558"/>
            <a:ext cx="4998611" cy="6446884"/>
          </a:xfrm>
          <a:prstGeom prst="rect">
            <a:avLst/>
          </a:prstGeom>
          <a:ln w="25400">
            <a:solidFill>
              <a:schemeClr val="tx1"/>
            </a:solidFill>
          </a:ln>
        </p:spPr>
      </p:pic>
    </p:spTree>
    <p:extLst>
      <p:ext uri="{BB962C8B-B14F-4D97-AF65-F5344CB8AC3E}">
        <p14:creationId xmlns:p14="http://schemas.microsoft.com/office/powerpoint/2010/main" val="182833751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7008</TotalTime>
  <Words>682</Words>
  <Application>Microsoft Office PowerPoint</Application>
  <PresentationFormat>Widescreen</PresentationFormat>
  <Paragraphs>96</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Narrow</vt:lpstr>
      <vt:lpstr>Calibri</vt:lpstr>
      <vt:lpstr>Calibri Light</vt:lpstr>
      <vt:lpstr>Lucida Fax</vt:lpstr>
      <vt:lpstr>Segoe UI Historic</vt:lpstr>
      <vt:lpstr>Verdana</vt:lpstr>
      <vt:lpstr>Office Theme</vt:lpstr>
      <vt:lpstr>LNHS PTSA  Wednesday, August 23, 2023 6:30pm General Meeting  </vt:lpstr>
      <vt:lpstr>LNHS PTSA Meeting Agenda August 23, 2023</vt:lpstr>
      <vt:lpstr>  </vt:lpstr>
      <vt:lpstr>PAST MINUTES FOR APPROVAL General Meeting May 16, 2023 </vt:lpstr>
      <vt:lpstr>  </vt:lpstr>
      <vt:lpstr>  </vt:lpstr>
      <vt:lpstr>PTSA MEMBERSHIP Online Sales Started on July 19, 2023 Over 400 Memberships Received  BEFORE School Started! Currently 470 Memberships Received (Well OVER Halfway to Our Goal of 850!) Membership Options Parent/Adult - $10 Teachers &amp; Staff - $5 Students - $5 Community Members - $10 (Includes Discount Card)</vt:lpstr>
      <vt:lpstr>SPIRIT WEAR - Online Sales Started on July 19, 2023 - New Options Available (Lanyards) - Currently OVER $15,000 in income (Return of the Pride, Athletic Games, Open House) - Limited Quantities &amp; Sizes Available  - Coming Soon: Online Pre-sale with New Styles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LNHS PTSA  August Meeting Topic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Arnold</dc:creator>
  <cp:lastModifiedBy>Adam Feldman</cp:lastModifiedBy>
  <cp:revision>115</cp:revision>
  <cp:lastPrinted>2022-08-17T20:57:52Z</cp:lastPrinted>
  <dcterms:created xsi:type="dcterms:W3CDTF">2020-05-17T03:39:29Z</dcterms:created>
  <dcterms:modified xsi:type="dcterms:W3CDTF">2023-08-24T17:50:38Z</dcterms:modified>
</cp:coreProperties>
</file>